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lvl="0">
      <a:defRPr lang="ru-RU"/>
    </a:defPPr>
    <a:lvl1pPr lvl="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lvl="1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lvl="2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lvl="3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lvl="4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lvl="5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lvl="6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lvl="7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lvl="8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/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6386" name="Google Shape;52;p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133;g346c3b1eb49_0_55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8914" name="Google Shape;134;g346c3b1eb49_0_55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139;g346c3b1eb49_0_66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40962" name="Google Shape;140;g346c3b1eb49_0_66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115;g31d75d6403e_0_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4818" name="Google Shape;116;g31d75d6403e_0_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127;g346c3b1eb49_0_5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6866" name="Google Shape;128;g346c3b1eb49_0_5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6386" name="Google Shape;52;p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Google Shape;67;g346c3b1eb49_0_14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8434" name="Google Shape;68;g346c3b1eb49_0_1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79;g346c3b1eb49_0_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2530" name="Google Shape;80;g346c3b1eb49_0_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Google Shape;85;g346c3b1eb49_0_24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4578" name="Google Shape;86;g346c3b1eb49_0_2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Google Shape;73;g3470069f791_0_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0482" name="Google Shape;74;g3470069f791_0_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Google Shape;91;g346c3b1eb49_0_1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6626" name="Google Shape;92;g346c3b1eb49_0_1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97;g346c3b1eb49_0_29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8674" name="Google Shape;98;g346c3b1eb49_0_2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103;g346c3b1eb49_0_34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0722" name="Google Shape;104;g346c3b1eb49_0_3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109;g346c3b1eb49_0_40:notes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2770" name="Google Shape;110;g346c3b1eb49_0_4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ru-RU" altLang="ru-RU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 header">
    <p:bg>
      <p:bgPr>
        <a:solidFill>
          <a:schemeClr val="bg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anchor="ctr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Google Shape;15;p3"/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A96C5FD-CF8A-8E4D-83B3-8C27C0BE9740}" type="slidenum">
              <a:rPr lang="ru-RU" altLang="ru-RU"/>
              <a:t>‹#›</a:t>
            </a:fld>
            <a:endParaRPr lang="ru-RU" alt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C2566-FDBC-4395-974C-C1BB547EFD5D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6FB3-AF5F-3D43-A329-E58AB011C2CA}" type="slidenum">
              <a:rPr lang="ru-RU" altLang="ru-RU" smtClean="0"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54;p13"/>
          <p:cNvSpPr txBox="1">
            <a:spLocks noGrp="1" noChangeArrowheads="1"/>
          </p:cNvSpPr>
          <p:nvPr>
            <p:ph type="ctrTitle"/>
          </p:nvPr>
        </p:nvSpPr>
        <p:spPr>
          <a:xfrm>
            <a:off x="190500" y="1682750"/>
            <a:ext cx="8750300" cy="1493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Цифровая</a:t>
            </a:r>
            <a:r>
              <a:rPr lang="ru-RU" sz="3600" b="1" spc="-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игромастерская</a:t>
            </a:r>
            <a:r>
              <a:rPr lang="ru-RU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sz="3600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Энгейм</a:t>
            </a:r>
            <a:r>
              <a:rPr lang="ru-RU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altLang="ru-RU" sz="3600" dirty="0">
                <a:latin typeface="Arial" panose="020B0604020202020204" pitchFamily="34" charset="0"/>
                <a:cs typeface="Arial" panose="020B0604020202020204" pitchFamily="34" charset="0"/>
                <a:sym typeface="Montserrat SemiBold" panose="00000700000000000000" pitchFamily="2" charset="0"/>
              </a:rPr>
            </a:br>
            <a:endParaRPr lang="ru-RU" altLang="ru-RU" sz="2200" dirty="0">
              <a:latin typeface="Arial" panose="020B0604020202020204" pitchFamily="34" charset="0"/>
              <a:cs typeface="Arial" panose="020B0604020202020204" pitchFamily="34" charset="0"/>
              <a:sym typeface="Montserrat SemiBold" panose="00000700000000000000" pitchFamily="2" charset="0"/>
            </a:endParaRPr>
          </a:p>
        </p:txBody>
      </p:sp>
      <p:pic>
        <p:nvPicPr>
          <p:cNvPr id="3" name="Picture 7" descr="D:\рсв\для презы\Group 17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9" y="398276"/>
            <a:ext cx="1380330" cy="7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рсв\для презы\_РЎР»РѕР№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50" y="759689"/>
            <a:ext cx="4448800" cy="3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84182" y="2914978"/>
            <a:ext cx="6442745" cy="59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Студия</a:t>
            </a:r>
            <a:r>
              <a:rPr lang="ru-RU" sz="1600" b="1" spc="26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по</a:t>
            </a:r>
            <a:r>
              <a:rPr lang="ru-RU" sz="1600" b="1" spc="254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разработке</a:t>
            </a:r>
            <a:r>
              <a:rPr lang="ru-RU" sz="1600" b="1" spc="27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компьютерных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развивающих</a:t>
            </a:r>
            <a:r>
              <a:rPr lang="ru-RU" sz="1600" b="1" spc="27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игр</a:t>
            </a:r>
            <a:r>
              <a:rPr lang="ru-RU" sz="1600" b="1" spc="2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</a:p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для</a:t>
            </a:r>
            <a:r>
              <a:rPr lang="ru-RU" sz="1600" b="1" spc="2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детей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с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ограниченными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возможностями здоровья</a:t>
            </a:r>
            <a:endParaRPr lang="ru-RU" sz="1600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27" y="293688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:\рсв\для презы\Group 402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884" y="3335338"/>
            <a:ext cx="1598972" cy="9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рсв\для презы\Group 402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36" y="3335338"/>
            <a:ext cx="1598972" cy="9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D:\рсв\для презы\Group 402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54" y="3335338"/>
            <a:ext cx="1598972" cy="9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D:\рсв\для презы\Group 4026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342" y="1848054"/>
            <a:ext cx="1835976" cy="9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D:\рсв\для презы\Group 4026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29" y="1848054"/>
            <a:ext cx="1835976" cy="9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D:\рсв\для презы\Group 4026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6" y="1848054"/>
            <a:ext cx="1835976" cy="9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:\рсв\для презы\Group 402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0" y="3335338"/>
            <a:ext cx="1598972" cy="9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89" name="Google Shape;137;p25"/>
          <p:cNvSpPr txBox="1">
            <a:spLocks noChangeArrowheads="1"/>
          </p:cNvSpPr>
          <p:nvPr/>
        </p:nvSpPr>
        <p:spPr bwMode="auto">
          <a:xfrm>
            <a:off x="390525" y="293688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Финансы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Экономика проекта, юнит-экономика, ключевые метрики, 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как формируется доходность</a:t>
            </a:r>
          </a:p>
        </p:txBody>
      </p:sp>
      <p:sp>
        <p:nvSpPr>
          <p:cNvPr id="37897" name="Google Shape;187;p12"/>
          <p:cNvSpPr txBox="1">
            <a:spLocks noChangeArrowheads="1"/>
          </p:cNvSpPr>
          <p:nvPr/>
        </p:nvSpPr>
        <p:spPr bwMode="auto">
          <a:xfrm>
            <a:off x="557005" y="1889125"/>
            <a:ext cx="1849438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1 %</a:t>
            </a:r>
          </a:p>
        </p:txBody>
      </p:sp>
      <p:sp>
        <p:nvSpPr>
          <p:cNvPr id="37898" name="Google Shape;188;p12"/>
          <p:cNvSpPr txBox="1">
            <a:spLocks noChangeArrowheads="1"/>
          </p:cNvSpPr>
          <p:nvPr/>
        </p:nvSpPr>
        <p:spPr bwMode="auto">
          <a:xfrm>
            <a:off x="557005" y="2257425"/>
            <a:ext cx="17145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Текущая или ожидаемая </a:t>
            </a:r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конверсия</a:t>
            </a:r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в клиента / первую покупку (С1)</a:t>
            </a:r>
          </a:p>
        </p:txBody>
      </p:sp>
      <p:sp>
        <p:nvSpPr>
          <p:cNvPr id="37899" name="Google Shape;189;p12"/>
          <p:cNvSpPr txBox="1">
            <a:spLocks noChangeArrowheads="1"/>
          </p:cNvSpPr>
          <p:nvPr/>
        </p:nvSpPr>
        <p:spPr bwMode="auto">
          <a:xfrm>
            <a:off x="2984293" y="1889125"/>
            <a:ext cx="18510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5 000 ₽</a:t>
            </a:r>
          </a:p>
        </p:txBody>
      </p:sp>
      <p:sp>
        <p:nvSpPr>
          <p:cNvPr id="37900" name="Google Shape;190;p12"/>
          <p:cNvSpPr txBox="1">
            <a:spLocks noChangeArrowheads="1"/>
          </p:cNvSpPr>
          <p:nvPr/>
        </p:nvSpPr>
        <p:spPr bwMode="auto">
          <a:xfrm>
            <a:off x="5411580" y="1889125"/>
            <a:ext cx="18510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15 000 ₽</a:t>
            </a:r>
          </a:p>
        </p:txBody>
      </p:sp>
      <p:sp>
        <p:nvSpPr>
          <p:cNvPr id="37901" name="Google Shape;191;p12"/>
          <p:cNvSpPr txBox="1">
            <a:spLocks noChangeArrowheads="1"/>
          </p:cNvSpPr>
          <p:nvPr/>
        </p:nvSpPr>
        <p:spPr bwMode="auto">
          <a:xfrm>
            <a:off x="2984293" y="2257425"/>
            <a:ext cx="1851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Стоимость</a:t>
            </a:r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привлечения</a:t>
            </a:r>
          </a:p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клиента (САС)</a:t>
            </a:r>
          </a:p>
        </p:txBody>
      </p:sp>
      <p:sp>
        <p:nvSpPr>
          <p:cNvPr id="37902" name="Google Shape;192;p12"/>
          <p:cNvSpPr txBox="1">
            <a:spLocks noChangeArrowheads="1"/>
          </p:cNvSpPr>
          <p:nvPr/>
        </p:nvSpPr>
        <p:spPr bwMode="auto">
          <a:xfrm>
            <a:off x="5411580" y="2257425"/>
            <a:ext cx="18510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Средняя выручка</a:t>
            </a:r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за время жизни клиента (AMPPU или LTV)</a:t>
            </a:r>
          </a:p>
        </p:txBody>
      </p:sp>
      <p:sp>
        <p:nvSpPr>
          <p:cNvPr id="37903" name="Google Shape;193;p12"/>
          <p:cNvSpPr txBox="1">
            <a:spLocks noChangeArrowheads="1"/>
          </p:cNvSpPr>
          <p:nvPr/>
        </p:nvSpPr>
        <p:spPr bwMode="auto">
          <a:xfrm>
            <a:off x="500105" y="3448050"/>
            <a:ext cx="1596848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500 </a:t>
            </a:r>
            <a:r>
              <a:rPr lang="ru-RU" altLang="ru-RU" sz="2100" dirty="0" err="1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тыс</a:t>
            </a:r>
            <a:r>
              <a:rPr lang="ru-RU" altLang="ru-RU" sz="21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₽</a:t>
            </a:r>
          </a:p>
        </p:txBody>
      </p:sp>
      <p:sp>
        <p:nvSpPr>
          <p:cNvPr id="37904" name="Google Shape;194;p12"/>
          <p:cNvSpPr txBox="1">
            <a:spLocks noChangeArrowheads="1"/>
          </p:cNvSpPr>
          <p:nvPr/>
        </p:nvSpPr>
        <p:spPr bwMode="auto">
          <a:xfrm>
            <a:off x="500104" y="3802063"/>
            <a:ext cx="1522413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 dirty="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Валовая прибыль</a:t>
            </a:r>
            <a:endParaRPr lang="ru-RU" altLang="ru-RU" sz="800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 eaLnBrk="1" hangingPunct="1"/>
            <a:r>
              <a:rPr lang="ru-RU" altLang="ru-RU" sz="800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(AMPPU * покупатели)</a:t>
            </a:r>
          </a:p>
        </p:txBody>
      </p:sp>
      <p:sp>
        <p:nvSpPr>
          <p:cNvPr id="37905" name="Google Shape;195;p12"/>
          <p:cNvSpPr txBox="1">
            <a:spLocks noChangeArrowheads="1"/>
          </p:cNvSpPr>
          <p:nvPr/>
        </p:nvSpPr>
        <p:spPr bwMode="auto">
          <a:xfrm>
            <a:off x="2432231" y="3451225"/>
            <a:ext cx="15716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50 тыс ₽</a:t>
            </a:r>
          </a:p>
        </p:txBody>
      </p:sp>
      <p:sp>
        <p:nvSpPr>
          <p:cNvPr id="37906" name="Google Shape;196;p12"/>
          <p:cNvSpPr txBox="1">
            <a:spLocks noChangeArrowheads="1"/>
          </p:cNvSpPr>
          <p:nvPr/>
        </p:nvSpPr>
        <p:spPr bwMode="auto">
          <a:xfrm>
            <a:off x="4300998" y="3451225"/>
            <a:ext cx="1524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 млн ₽</a:t>
            </a:r>
          </a:p>
        </p:txBody>
      </p:sp>
      <p:sp>
        <p:nvSpPr>
          <p:cNvPr id="37907" name="Google Shape;197;p12"/>
          <p:cNvSpPr txBox="1">
            <a:spLocks noChangeArrowheads="1"/>
          </p:cNvSpPr>
          <p:nvPr/>
        </p:nvSpPr>
        <p:spPr bwMode="auto">
          <a:xfrm>
            <a:off x="2432231" y="3805238"/>
            <a:ext cx="1571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Расходы</a:t>
            </a:r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на привлечение (Acquisition Costs)</a:t>
            </a:r>
          </a:p>
        </p:txBody>
      </p:sp>
      <p:sp>
        <p:nvSpPr>
          <p:cNvPr id="37908" name="Google Shape;198;p12"/>
          <p:cNvSpPr txBox="1">
            <a:spLocks noChangeArrowheads="1"/>
          </p:cNvSpPr>
          <p:nvPr/>
        </p:nvSpPr>
        <p:spPr bwMode="auto">
          <a:xfrm>
            <a:off x="4300998" y="3805238"/>
            <a:ext cx="15240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Постоянные расходы</a:t>
            </a:r>
            <a:endParaRPr lang="ru-RU" altLang="ru-RU" sz="80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(Fix Costs)</a:t>
            </a:r>
          </a:p>
        </p:txBody>
      </p:sp>
      <p:sp>
        <p:nvSpPr>
          <p:cNvPr id="37909" name="Google Shape;199;p12"/>
          <p:cNvSpPr txBox="1">
            <a:spLocks noChangeArrowheads="1"/>
          </p:cNvSpPr>
          <p:nvPr/>
        </p:nvSpPr>
        <p:spPr bwMode="auto">
          <a:xfrm>
            <a:off x="6071784" y="3451225"/>
            <a:ext cx="17637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450 тыс ₽</a:t>
            </a:r>
          </a:p>
        </p:txBody>
      </p:sp>
      <p:sp>
        <p:nvSpPr>
          <p:cNvPr id="37910" name="Google Shape;200;p12"/>
          <p:cNvSpPr txBox="1">
            <a:spLocks noChangeArrowheads="1"/>
          </p:cNvSpPr>
          <p:nvPr/>
        </p:nvSpPr>
        <p:spPr bwMode="auto">
          <a:xfrm>
            <a:off x="6071784" y="3805238"/>
            <a:ext cx="15224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800">
                <a:solidFill>
                  <a:schemeClr val="bg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Прибыль</a:t>
            </a:r>
            <a:r>
              <a:rPr lang="ru-RU" altLang="ru-RU" sz="80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 (Net Profit)</a:t>
            </a:r>
          </a:p>
        </p:txBody>
      </p:sp>
      <p:sp>
        <p:nvSpPr>
          <p:cNvPr id="24" name="Google Shape;201;p12"/>
          <p:cNvSpPr txBox="1"/>
          <p:nvPr/>
        </p:nvSpPr>
        <p:spPr>
          <a:xfrm>
            <a:off x="435937" y="1366838"/>
            <a:ext cx="7405687" cy="406400"/>
          </a:xfrm>
          <a:prstGeom prst="rect">
            <a:avLst/>
          </a:prstGeom>
          <a:noFill/>
          <a:ln>
            <a:noFill/>
          </a:ln>
        </p:spPr>
        <p:txBody>
          <a:bodyPr spcFirstLastPara="1" lIns="89999" tIns="89999" rIns="89999" bIns="89999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Tx/>
              <a:buFont typeface="Arial" panose="020B0604020202020204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 eaLnBrk="1" fontAlgn="auto" hangingPunct="1">
              <a:defRPr/>
            </a:pPr>
            <a:r>
              <a:rPr lang="ru-RU" kern="0" dirty="0"/>
              <a:t>На один юнит</a:t>
            </a:r>
          </a:p>
        </p:txBody>
      </p:sp>
      <p:sp>
        <p:nvSpPr>
          <p:cNvPr id="37912" name="Google Shape;202;p12"/>
          <p:cNvSpPr txBox="1">
            <a:spLocks noChangeArrowheads="1"/>
          </p:cNvSpPr>
          <p:nvPr/>
        </p:nvSpPr>
        <p:spPr bwMode="auto">
          <a:xfrm>
            <a:off x="437524" y="2930525"/>
            <a:ext cx="74025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89999" tIns="89999" rIns="89999" bIns="89999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900"/>
              </a:spcBef>
            </a:pPr>
            <a:r>
              <a:rPr lang="ru-RU" altLang="ru-RU" b="1" dirty="0">
                <a:latin typeface="Inter"/>
                <a:ea typeface="Inter"/>
                <a:cs typeface="Inter"/>
                <a:sym typeface="Inter"/>
              </a:rPr>
              <a:t>На год / месяц</a:t>
            </a:r>
          </a:p>
        </p:txBody>
      </p:sp>
      <p:sp>
        <p:nvSpPr>
          <p:cNvPr id="37913" name="Посчитайте unit экономику. Какая будет конверсия? Сколько будет стоить привлеченный пользователь? Сколько будет стоить платящий пользователь? Сколько принесет пользователь за время жизни?"/>
          <p:cNvSpPr txBox="1">
            <a:spLocks noChangeArrowheads="1"/>
          </p:cNvSpPr>
          <p:nvPr/>
        </p:nvSpPr>
        <p:spPr bwMode="auto">
          <a:xfrm>
            <a:off x="309562" y="4441825"/>
            <a:ext cx="7940676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179999" tIns="179999" rIns="179999" bIns="179999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Посчитайте </a:t>
            </a:r>
            <a:r>
              <a:rPr lang="ru-RU" altLang="ru-RU" sz="1100" dirty="0" err="1">
                <a:latin typeface="Inter"/>
                <a:ea typeface="Inter"/>
                <a:cs typeface="Inter"/>
                <a:sym typeface="Inter"/>
              </a:rPr>
              <a:t>unit</a:t>
            </a: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 экономику. Какая будет конверсия? Сколько будет стоить привлеченный пользователь? Сколько будет стоить платящий пользователь? Сколько принесет пользователь за время жизни?</a:t>
            </a:r>
          </a:p>
        </p:txBody>
      </p:sp>
      <p:pic>
        <p:nvPicPr>
          <p:cNvPr id="36" name="Picture 7" descr="D:\рсв\для презы\Group 17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" name="Google Shape;143;p26"/>
          <p:cNvSpPr txBox="1">
            <a:spLocks noChangeArrowheads="1"/>
          </p:cNvSpPr>
          <p:nvPr/>
        </p:nvSpPr>
        <p:spPr bwMode="auto">
          <a:xfrm>
            <a:off x="390525" y="355491"/>
            <a:ext cx="83661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Грант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Сколько привлекаете, на что используете (смета)</a:t>
            </a:r>
          </a:p>
        </p:txBody>
      </p:sp>
      <p:pic>
        <p:nvPicPr>
          <p:cNvPr id="5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16631"/>
              </p:ext>
            </p:extLst>
          </p:nvPr>
        </p:nvGraphicFramePr>
        <p:xfrm>
          <a:off x="462824" y="1169542"/>
          <a:ext cx="7379208" cy="3508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2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№ 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Статья расходов гранта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Сумма, руб.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Расходы на оплату труда (Фонд оплаты труда) работников, задействованных в проекте (в размере не превышающим 50% от размера гранта);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1 000 000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Расходы на приобретение оборудования или лицензий на программное обеспечение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600 000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Приобретение материалов и комплектующих для изготовления лабораторных или опытных образцов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40 000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6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Услуги соисполнителей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600 000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314325" algn="l"/>
                        </a:tabLs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5.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Услуги по защите интеллектуальной собственности или юридические услуги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250 000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4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314325" algn="l"/>
                        </a:tabLs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Участие в выставках и конференциях, направленных на продвижение инновационного проекта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100 000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314325" algn="l"/>
                        </a:tabLs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7.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Логистические и командировочные расходы, связанных с реализацией инновационного проекта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100 000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736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314325" algn="l"/>
                        </a:tabLs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8.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Прочие расходы по решению жюри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363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>
                          <a:solidFill>
                            <a:schemeClr val="tx1"/>
                          </a:solidFill>
                          <a:effectLst/>
                        </a:rPr>
                        <a:t>Итого расходов по проекту: </a:t>
                      </a:r>
                      <a:endParaRPr lang="ru-RU" sz="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solidFill>
                            <a:schemeClr val="tx1"/>
                          </a:solidFill>
                          <a:effectLst/>
                        </a:rPr>
                        <a:t>2 690 000</a:t>
                      </a:r>
                      <a:endParaRPr lang="ru-RU" sz="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9821" marR="398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4601" y="527435"/>
            <a:ext cx="18188863" cy="28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3" name="Google Shape;119;p22"/>
          <p:cNvSpPr txBox="1">
            <a:spLocks noChangeArrowheads="1"/>
          </p:cNvSpPr>
          <p:nvPr/>
        </p:nvSpPr>
        <p:spPr bwMode="auto">
          <a:xfrm>
            <a:off x="390524" y="334844"/>
            <a:ext cx="8366125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Дорожная карта</a:t>
            </a:r>
            <a:endParaRPr lang="ru-RU" altLang="ru-RU" sz="1800" dirty="0">
              <a:latin typeface="Montserrat" panose="00000500000000000000" pitchFamily="2" charset="0"/>
              <a:sym typeface="Montserrat" panose="00000500000000000000" pitchFamily="2" charset="0"/>
            </a:endParaRP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После получения Гранта и целевое использование</a:t>
            </a:r>
          </a:p>
          <a:p>
            <a:pPr eaLnBrk="1" hangingPunct="1"/>
            <a:endParaRPr lang="ru-RU" altLang="ru-RU" sz="1800" dirty="0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2" name="Google Shape;225;p14"/>
          <p:cNvSpPr>
            <a:spLocks noChangeShapeType="1"/>
          </p:cNvSpPr>
          <p:nvPr/>
        </p:nvSpPr>
        <p:spPr bwMode="auto">
          <a:xfrm flipH="1">
            <a:off x="1447800" y="2517775"/>
            <a:ext cx="0" cy="850900"/>
          </a:xfrm>
          <a:prstGeom prst="line">
            <a:avLst/>
          </a:prstGeom>
          <a:noFill/>
          <a:ln w="9525">
            <a:solidFill>
              <a:srgbClr val="C1CAD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8" tIns="45718" rIns="45718" bIns="45718"/>
          <a:lstStyle/>
          <a:p>
            <a:endParaRPr lang="ru-RU"/>
          </a:p>
        </p:txBody>
      </p:sp>
      <p:sp>
        <p:nvSpPr>
          <p:cNvPr id="3" name="Google Shape;228;p14"/>
          <p:cNvSpPr txBox="1">
            <a:spLocks noChangeArrowheads="1"/>
          </p:cNvSpPr>
          <p:nvPr/>
        </p:nvSpPr>
        <p:spPr bwMode="auto">
          <a:xfrm>
            <a:off x="720725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Январь</a:t>
            </a:r>
          </a:p>
        </p:txBody>
      </p:sp>
      <p:sp>
        <p:nvSpPr>
          <p:cNvPr id="4" name="Google Shape;229;p14"/>
          <p:cNvSpPr txBox="1">
            <a:spLocks noChangeArrowheads="1"/>
          </p:cNvSpPr>
          <p:nvPr/>
        </p:nvSpPr>
        <p:spPr bwMode="auto">
          <a:xfrm>
            <a:off x="1392238" y="3128963"/>
            <a:ext cx="5302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Февраль</a:t>
            </a:r>
          </a:p>
        </p:txBody>
      </p:sp>
      <p:sp>
        <p:nvSpPr>
          <p:cNvPr id="5" name="Google Shape;230;p14"/>
          <p:cNvSpPr txBox="1">
            <a:spLocks noChangeArrowheads="1"/>
          </p:cNvSpPr>
          <p:nvPr/>
        </p:nvSpPr>
        <p:spPr bwMode="auto">
          <a:xfrm>
            <a:off x="2065338" y="3128963"/>
            <a:ext cx="503237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Март</a:t>
            </a:r>
          </a:p>
        </p:txBody>
      </p:sp>
      <p:sp>
        <p:nvSpPr>
          <p:cNvPr id="6" name="Google Shape;231;p14"/>
          <p:cNvSpPr txBox="1">
            <a:spLocks noChangeArrowheads="1"/>
          </p:cNvSpPr>
          <p:nvPr/>
        </p:nvSpPr>
        <p:spPr bwMode="auto">
          <a:xfrm>
            <a:off x="2738438" y="3128963"/>
            <a:ext cx="503237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Апрель</a:t>
            </a:r>
          </a:p>
        </p:txBody>
      </p:sp>
      <p:sp>
        <p:nvSpPr>
          <p:cNvPr id="7" name="Google Shape;232;p14"/>
          <p:cNvSpPr txBox="1">
            <a:spLocks noChangeArrowheads="1"/>
          </p:cNvSpPr>
          <p:nvPr/>
        </p:nvSpPr>
        <p:spPr bwMode="auto">
          <a:xfrm>
            <a:off x="3411538" y="3128963"/>
            <a:ext cx="503237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Май</a:t>
            </a:r>
          </a:p>
        </p:txBody>
      </p:sp>
      <p:sp>
        <p:nvSpPr>
          <p:cNvPr id="8" name="Google Shape;233;p14"/>
          <p:cNvSpPr txBox="1">
            <a:spLocks noChangeArrowheads="1"/>
          </p:cNvSpPr>
          <p:nvPr/>
        </p:nvSpPr>
        <p:spPr bwMode="auto">
          <a:xfrm>
            <a:off x="40846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Июнь</a:t>
            </a:r>
          </a:p>
        </p:txBody>
      </p:sp>
      <p:sp>
        <p:nvSpPr>
          <p:cNvPr id="9" name="Google Shape;234;p14"/>
          <p:cNvSpPr txBox="1">
            <a:spLocks noChangeArrowheads="1"/>
          </p:cNvSpPr>
          <p:nvPr/>
        </p:nvSpPr>
        <p:spPr bwMode="auto">
          <a:xfrm>
            <a:off x="47577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Июль</a:t>
            </a:r>
          </a:p>
        </p:txBody>
      </p:sp>
      <p:sp>
        <p:nvSpPr>
          <p:cNvPr id="10" name="Google Shape;235;p14"/>
          <p:cNvSpPr txBox="1">
            <a:spLocks noChangeArrowheads="1"/>
          </p:cNvSpPr>
          <p:nvPr/>
        </p:nvSpPr>
        <p:spPr bwMode="auto">
          <a:xfrm>
            <a:off x="54308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Август</a:t>
            </a:r>
          </a:p>
        </p:txBody>
      </p:sp>
      <p:sp>
        <p:nvSpPr>
          <p:cNvPr id="11" name="Google Shape;236;p14"/>
          <p:cNvSpPr txBox="1">
            <a:spLocks noChangeArrowheads="1"/>
          </p:cNvSpPr>
          <p:nvPr/>
        </p:nvSpPr>
        <p:spPr bwMode="auto">
          <a:xfrm>
            <a:off x="6103938" y="3128963"/>
            <a:ext cx="593725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Сентябрь</a:t>
            </a:r>
          </a:p>
        </p:txBody>
      </p:sp>
      <p:sp>
        <p:nvSpPr>
          <p:cNvPr id="12" name="Google Shape;237;p14"/>
          <p:cNvSpPr txBox="1">
            <a:spLocks noChangeArrowheads="1"/>
          </p:cNvSpPr>
          <p:nvPr/>
        </p:nvSpPr>
        <p:spPr bwMode="auto">
          <a:xfrm>
            <a:off x="67770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Октябрь</a:t>
            </a:r>
          </a:p>
        </p:txBody>
      </p:sp>
      <p:sp>
        <p:nvSpPr>
          <p:cNvPr id="13" name="Google Shape;238;p14"/>
          <p:cNvSpPr txBox="1">
            <a:spLocks noChangeArrowheads="1"/>
          </p:cNvSpPr>
          <p:nvPr/>
        </p:nvSpPr>
        <p:spPr bwMode="auto">
          <a:xfrm>
            <a:off x="74501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Ноябрь</a:t>
            </a:r>
          </a:p>
        </p:txBody>
      </p:sp>
      <p:sp>
        <p:nvSpPr>
          <p:cNvPr id="14" name="Google Shape;239;p14"/>
          <p:cNvSpPr txBox="1">
            <a:spLocks noChangeArrowheads="1"/>
          </p:cNvSpPr>
          <p:nvPr/>
        </p:nvSpPr>
        <p:spPr bwMode="auto">
          <a:xfrm>
            <a:off x="8123238" y="3128963"/>
            <a:ext cx="501650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600">
                <a:latin typeface="Inter"/>
                <a:ea typeface="Inter"/>
                <a:cs typeface="Inter"/>
                <a:sym typeface="Inter"/>
              </a:rPr>
              <a:t>Декабрь</a:t>
            </a:r>
          </a:p>
        </p:txBody>
      </p:sp>
      <p:sp>
        <p:nvSpPr>
          <p:cNvPr id="15" name="Google Shape;242;p14"/>
          <p:cNvSpPr>
            <a:spLocks noChangeShapeType="1"/>
          </p:cNvSpPr>
          <p:nvPr/>
        </p:nvSpPr>
        <p:spPr bwMode="auto">
          <a:xfrm>
            <a:off x="733425" y="3405188"/>
            <a:ext cx="7815263" cy="0"/>
          </a:xfrm>
          <a:prstGeom prst="line">
            <a:avLst/>
          </a:prstGeom>
          <a:noFill/>
          <a:ln w="9525">
            <a:solidFill>
              <a:srgbClr val="C1CAD8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8" tIns="45718" rIns="45718" bIns="45718"/>
          <a:lstStyle/>
          <a:p>
            <a:endParaRPr lang="ru-RU"/>
          </a:p>
        </p:txBody>
      </p:sp>
      <p:grpSp>
        <p:nvGrpSpPr>
          <p:cNvPr id="16" name="Google Shape;243;p14"/>
          <p:cNvGrpSpPr/>
          <p:nvPr/>
        </p:nvGrpSpPr>
        <p:grpSpPr bwMode="auto">
          <a:xfrm>
            <a:off x="908050" y="3479800"/>
            <a:ext cx="1289050" cy="309563"/>
            <a:chOff x="0" y="0"/>
            <a:chExt cx="1289101" cy="309847"/>
          </a:xfrm>
        </p:grpSpPr>
        <p:sp>
          <p:nvSpPr>
            <p:cNvPr id="17" name="Прямоугольник"/>
            <p:cNvSpPr>
              <a:spLocks noChangeArrowheads="1"/>
            </p:cNvSpPr>
            <p:nvPr/>
          </p:nvSpPr>
          <p:spPr bwMode="auto">
            <a:xfrm>
              <a:off x="-1" y="51275"/>
              <a:ext cx="1289103" cy="207302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ru-RU" sz="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Заголовок 1"/>
            <p:cNvSpPr txBox="1">
              <a:spLocks noChangeArrowheads="1"/>
            </p:cNvSpPr>
            <p:nvPr/>
          </p:nvSpPr>
          <p:spPr bwMode="auto">
            <a:xfrm>
              <a:off x="-1" y="0"/>
              <a:ext cx="1289103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91423" tIns="91423" rIns="91423" bIns="91423" anchor="ctr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800">
                  <a:latin typeface="Inter"/>
                  <a:ea typeface="Inter"/>
                  <a:cs typeface="Inter"/>
                  <a:sym typeface="Inter"/>
                </a:rPr>
                <a:t>Заголовок 1</a:t>
              </a:r>
            </a:p>
          </p:txBody>
        </p:sp>
      </p:grpSp>
      <p:sp>
        <p:nvSpPr>
          <p:cNvPr id="28" name="Google Shape;227;p14"/>
          <p:cNvSpPr>
            <a:spLocks noChangeArrowheads="1"/>
          </p:cNvSpPr>
          <p:nvPr/>
        </p:nvSpPr>
        <p:spPr bwMode="auto">
          <a:xfrm>
            <a:off x="1414463" y="3368675"/>
            <a:ext cx="65087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9" name="Google Shape;247;p14"/>
          <p:cNvSpPr>
            <a:spLocks noChangeArrowheads="1"/>
          </p:cNvSpPr>
          <p:nvPr/>
        </p:nvSpPr>
        <p:spPr bwMode="auto">
          <a:xfrm>
            <a:off x="2089150" y="3368675"/>
            <a:ext cx="65088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0" name="Google Shape;248;p14"/>
          <p:cNvSpPr>
            <a:spLocks noChangeArrowheads="1"/>
          </p:cNvSpPr>
          <p:nvPr/>
        </p:nvSpPr>
        <p:spPr bwMode="auto">
          <a:xfrm>
            <a:off x="2762250" y="3368675"/>
            <a:ext cx="65088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1" name="Google Shape;249;p14"/>
          <p:cNvSpPr>
            <a:spLocks noChangeArrowheads="1"/>
          </p:cNvSpPr>
          <p:nvPr/>
        </p:nvSpPr>
        <p:spPr bwMode="auto">
          <a:xfrm>
            <a:off x="3436938" y="3368675"/>
            <a:ext cx="63500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2" name="Google Shape;250;p14"/>
          <p:cNvSpPr>
            <a:spLocks noChangeArrowheads="1"/>
          </p:cNvSpPr>
          <p:nvPr/>
        </p:nvSpPr>
        <p:spPr bwMode="auto">
          <a:xfrm>
            <a:off x="4110038" y="3368675"/>
            <a:ext cx="65087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3" name="Google Shape;251;p14"/>
          <p:cNvSpPr>
            <a:spLocks noChangeArrowheads="1"/>
          </p:cNvSpPr>
          <p:nvPr/>
        </p:nvSpPr>
        <p:spPr bwMode="auto">
          <a:xfrm>
            <a:off x="4783138" y="3368675"/>
            <a:ext cx="65087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4" name="Google Shape;252;p14"/>
          <p:cNvSpPr>
            <a:spLocks noChangeArrowheads="1"/>
          </p:cNvSpPr>
          <p:nvPr/>
        </p:nvSpPr>
        <p:spPr bwMode="auto">
          <a:xfrm>
            <a:off x="5457825" y="3368675"/>
            <a:ext cx="63500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5" name="Google Shape;253;p14"/>
          <p:cNvSpPr>
            <a:spLocks noChangeArrowheads="1"/>
          </p:cNvSpPr>
          <p:nvPr/>
        </p:nvSpPr>
        <p:spPr bwMode="auto">
          <a:xfrm>
            <a:off x="6130925" y="3368675"/>
            <a:ext cx="65088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6" name="Google Shape;254;p14"/>
          <p:cNvSpPr>
            <a:spLocks noChangeArrowheads="1"/>
          </p:cNvSpPr>
          <p:nvPr/>
        </p:nvSpPr>
        <p:spPr bwMode="auto">
          <a:xfrm>
            <a:off x="6804025" y="3368675"/>
            <a:ext cx="65088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7" name="Google Shape;255;p14"/>
          <p:cNvSpPr>
            <a:spLocks noChangeArrowheads="1"/>
          </p:cNvSpPr>
          <p:nvPr/>
        </p:nvSpPr>
        <p:spPr bwMode="auto">
          <a:xfrm>
            <a:off x="7478713" y="3368675"/>
            <a:ext cx="65087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8" name="Google Shape;256;p14"/>
          <p:cNvSpPr>
            <a:spLocks noChangeArrowheads="1"/>
          </p:cNvSpPr>
          <p:nvPr/>
        </p:nvSpPr>
        <p:spPr bwMode="auto">
          <a:xfrm>
            <a:off x="8151813" y="3368675"/>
            <a:ext cx="65087" cy="65088"/>
          </a:xfrm>
          <a:prstGeom prst="ellipse">
            <a:avLst/>
          </a:prstGeom>
          <a:solidFill>
            <a:srgbClr val="C1CA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pSp>
        <p:nvGrpSpPr>
          <p:cNvPr id="39" name="Google Shape;226;p14"/>
          <p:cNvGrpSpPr/>
          <p:nvPr/>
        </p:nvGrpSpPr>
        <p:grpSpPr bwMode="auto">
          <a:xfrm>
            <a:off x="803275" y="2089150"/>
            <a:ext cx="1289050" cy="428625"/>
            <a:chOff x="0" y="0"/>
            <a:chExt cx="1289101" cy="428702"/>
          </a:xfrm>
        </p:grpSpPr>
        <p:sp>
          <p:nvSpPr>
            <p:cNvPr id="40" name="Прямоугольник"/>
            <p:cNvSpPr>
              <a:spLocks noChangeArrowheads="1"/>
            </p:cNvSpPr>
            <p:nvPr/>
          </p:nvSpPr>
          <p:spPr bwMode="auto">
            <a:xfrm>
              <a:off x="-1" y="-1"/>
              <a:ext cx="1289103" cy="428704"/>
            </a:xfrm>
            <a:prstGeom prst="rect">
              <a:avLst/>
            </a:prstGeom>
            <a:solidFill>
              <a:srgbClr val="F6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ru-RU" sz="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" name="Текст"/>
            <p:cNvSpPr txBox="1">
              <a:spLocks noChangeArrowheads="1"/>
            </p:cNvSpPr>
            <p:nvPr/>
          </p:nvSpPr>
          <p:spPr bwMode="auto">
            <a:xfrm>
              <a:off x="-1" y="59424"/>
              <a:ext cx="1289103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91423" tIns="91423" rIns="91423" bIns="91423" anchor="ctr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800">
                  <a:latin typeface="Inter"/>
                  <a:ea typeface="Inter"/>
                  <a:cs typeface="Inter"/>
                  <a:sym typeface="Inter"/>
                </a:rPr>
                <a:t>Текст</a:t>
              </a:r>
            </a:p>
          </p:txBody>
        </p:sp>
      </p:grpSp>
      <p:sp>
        <p:nvSpPr>
          <p:cNvPr id="42" name="Google Shape;257;p14"/>
          <p:cNvSpPr>
            <a:spLocks noChangeShapeType="1"/>
          </p:cNvSpPr>
          <p:nvPr/>
        </p:nvSpPr>
        <p:spPr bwMode="auto">
          <a:xfrm>
            <a:off x="3830638" y="2517775"/>
            <a:ext cx="0" cy="889000"/>
          </a:xfrm>
          <a:prstGeom prst="line">
            <a:avLst/>
          </a:prstGeom>
          <a:noFill/>
          <a:ln w="9525">
            <a:solidFill>
              <a:srgbClr val="C1CAD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8" tIns="45718" rIns="45718" bIns="45718"/>
          <a:lstStyle/>
          <a:p>
            <a:endParaRPr lang="ru-RU"/>
          </a:p>
        </p:txBody>
      </p:sp>
      <p:grpSp>
        <p:nvGrpSpPr>
          <p:cNvPr id="43" name="Google Shape;258;p14"/>
          <p:cNvGrpSpPr/>
          <p:nvPr/>
        </p:nvGrpSpPr>
        <p:grpSpPr bwMode="auto">
          <a:xfrm>
            <a:off x="3186113" y="2089150"/>
            <a:ext cx="1289050" cy="428625"/>
            <a:chOff x="0" y="0"/>
            <a:chExt cx="1289101" cy="428702"/>
          </a:xfrm>
        </p:grpSpPr>
        <p:sp>
          <p:nvSpPr>
            <p:cNvPr id="44" name="Прямоугольник"/>
            <p:cNvSpPr>
              <a:spLocks noChangeArrowheads="1"/>
            </p:cNvSpPr>
            <p:nvPr/>
          </p:nvSpPr>
          <p:spPr bwMode="auto">
            <a:xfrm>
              <a:off x="-1" y="-1"/>
              <a:ext cx="1289103" cy="428704"/>
            </a:xfrm>
            <a:prstGeom prst="rect">
              <a:avLst/>
            </a:prstGeom>
            <a:solidFill>
              <a:srgbClr val="F6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ru-RU" sz="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" name="Текст"/>
            <p:cNvSpPr txBox="1">
              <a:spLocks noChangeArrowheads="1"/>
            </p:cNvSpPr>
            <p:nvPr/>
          </p:nvSpPr>
          <p:spPr bwMode="auto">
            <a:xfrm>
              <a:off x="-1" y="59424"/>
              <a:ext cx="1289103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91423" tIns="91423" rIns="91423" bIns="91423" anchor="ctr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800">
                  <a:latin typeface="Inter"/>
                  <a:ea typeface="Inter"/>
                  <a:cs typeface="Inter"/>
                  <a:sym typeface="Inter"/>
                </a:rPr>
                <a:t>Текст</a:t>
              </a:r>
            </a:p>
          </p:txBody>
        </p:sp>
      </p:grpSp>
      <p:sp>
        <p:nvSpPr>
          <p:cNvPr id="46" name="Google Shape;259;p14"/>
          <p:cNvSpPr>
            <a:spLocks noChangeShapeType="1"/>
          </p:cNvSpPr>
          <p:nvPr/>
        </p:nvSpPr>
        <p:spPr bwMode="auto">
          <a:xfrm>
            <a:off x="8008938" y="2517775"/>
            <a:ext cx="0" cy="889000"/>
          </a:xfrm>
          <a:prstGeom prst="line">
            <a:avLst/>
          </a:prstGeom>
          <a:noFill/>
          <a:ln w="9525">
            <a:solidFill>
              <a:srgbClr val="C1CAD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8" tIns="45718" rIns="45718" bIns="45718"/>
          <a:lstStyle/>
          <a:p>
            <a:endParaRPr lang="ru-RU"/>
          </a:p>
        </p:txBody>
      </p:sp>
      <p:grpSp>
        <p:nvGrpSpPr>
          <p:cNvPr id="47" name="Google Shape;260;p14"/>
          <p:cNvGrpSpPr/>
          <p:nvPr/>
        </p:nvGrpSpPr>
        <p:grpSpPr bwMode="auto">
          <a:xfrm>
            <a:off x="7364413" y="2089150"/>
            <a:ext cx="1289050" cy="428625"/>
            <a:chOff x="0" y="0"/>
            <a:chExt cx="1289101" cy="428702"/>
          </a:xfrm>
        </p:grpSpPr>
        <p:sp>
          <p:nvSpPr>
            <p:cNvPr id="48" name="Прямоугольник"/>
            <p:cNvSpPr>
              <a:spLocks noChangeArrowheads="1"/>
            </p:cNvSpPr>
            <p:nvPr/>
          </p:nvSpPr>
          <p:spPr bwMode="auto">
            <a:xfrm>
              <a:off x="-1" y="-1"/>
              <a:ext cx="1289103" cy="428704"/>
            </a:xfrm>
            <a:prstGeom prst="rect">
              <a:avLst/>
            </a:prstGeom>
            <a:solidFill>
              <a:srgbClr val="F6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ru-RU" sz="8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" name="Текст"/>
            <p:cNvSpPr txBox="1">
              <a:spLocks noChangeArrowheads="1"/>
            </p:cNvSpPr>
            <p:nvPr/>
          </p:nvSpPr>
          <p:spPr bwMode="auto">
            <a:xfrm>
              <a:off x="-1" y="59424"/>
              <a:ext cx="1289103" cy="309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91423" tIns="91423" rIns="91423" bIns="91423" anchor="ctr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800">
                  <a:latin typeface="Inter"/>
                  <a:ea typeface="Inter"/>
                  <a:cs typeface="Inter"/>
                  <a:sym typeface="Inter"/>
                </a:rPr>
                <a:t>Текст</a:t>
              </a:r>
            </a:p>
          </p:txBody>
        </p:sp>
      </p:grpSp>
      <p:sp>
        <p:nvSpPr>
          <p:cNvPr id="50" name="Google Shape;261;p14"/>
          <p:cNvSpPr txBox="1">
            <a:spLocks noChangeArrowheads="1"/>
          </p:cNvSpPr>
          <p:nvPr/>
        </p:nvSpPr>
        <p:spPr bwMode="auto">
          <a:xfrm>
            <a:off x="720725" y="2838450"/>
            <a:ext cx="3698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id="51" name="Google Shape;262;p14"/>
          <p:cNvSpPr txBox="1">
            <a:spLocks noChangeArrowheads="1"/>
          </p:cNvSpPr>
          <p:nvPr/>
        </p:nvSpPr>
        <p:spPr bwMode="auto">
          <a:xfrm>
            <a:off x="2747963" y="2838450"/>
            <a:ext cx="369887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id="52" name="Google Shape;263;p14"/>
          <p:cNvSpPr txBox="1">
            <a:spLocks noChangeArrowheads="1"/>
          </p:cNvSpPr>
          <p:nvPr/>
        </p:nvSpPr>
        <p:spPr bwMode="auto">
          <a:xfrm>
            <a:off x="4752975" y="2838450"/>
            <a:ext cx="3698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id="53" name="Google Shape;264;p14"/>
          <p:cNvSpPr txBox="1">
            <a:spLocks noChangeArrowheads="1"/>
          </p:cNvSpPr>
          <p:nvPr/>
        </p:nvSpPr>
        <p:spPr bwMode="auto">
          <a:xfrm>
            <a:off x="6784975" y="2838450"/>
            <a:ext cx="3698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grpSp>
        <p:nvGrpSpPr>
          <p:cNvPr id="54" name="Google Shape;265;p14"/>
          <p:cNvGrpSpPr/>
          <p:nvPr/>
        </p:nvGrpSpPr>
        <p:grpSpPr bwMode="auto">
          <a:xfrm>
            <a:off x="1903413" y="2808288"/>
            <a:ext cx="146050" cy="596900"/>
            <a:chOff x="-1" y="0"/>
            <a:chExt cx="146413" cy="597601"/>
          </a:xfrm>
        </p:grpSpPr>
        <p:sp>
          <p:nvSpPr>
            <p:cNvPr id="55" name="Google Shape;266;p14"/>
            <p:cNvSpPr>
              <a:spLocks noChangeShapeType="1"/>
            </p:cNvSpPr>
            <p:nvPr/>
          </p:nvSpPr>
          <p:spPr bwMode="auto">
            <a:xfrm flipH="1">
              <a:off x="-2" y="0"/>
              <a:ext cx="3" cy="597603"/>
            </a:xfrm>
            <a:prstGeom prst="line">
              <a:avLst/>
            </a:prstGeom>
            <a:noFill/>
            <a:ln w="19050">
              <a:solidFill>
                <a:srgbClr val="F9CB9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18" tIns="45718" rIns="45718" bIns="45718"/>
            <a:lstStyle/>
            <a:p>
              <a:endParaRPr lang="ru-RU"/>
            </a:p>
          </p:txBody>
        </p:sp>
        <p:sp>
          <p:nvSpPr>
            <p:cNvPr id="56" name="Google Shape;267;p14"/>
            <p:cNvSpPr txBox="1">
              <a:spLocks noChangeArrowheads="1"/>
            </p:cNvSpPr>
            <p:nvPr/>
          </p:nvSpPr>
          <p:spPr bwMode="auto">
            <a:xfrm rot="-5400000">
              <a:off x="-111039" y="130551"/>
              <a:ext cx="387903" cy="12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ru-RU" altLang="ru-RU" sz="600">
                  <a:solidFill>
                    <a:srgbClr val="E69138"/>
                  </a:solidFill>
                  <a:latin typeface="Inter"/>
                  <a:ea typeface="Inter"/>
                  <a:cs typeface="Inter"/>
                  <a:sym typeface="Inter"/>
                </a:rPr>
                <a:t>сегодня</a:t>
              </a:r>
            </a:p>
          </p:txBody>
        </p:sp>
      </p:grpSp>
      <p:pic>
        <p:nvPicPr>
          <p:cNvPr id="58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Изображение 60"/>
          <p:cNvPicPr>
            <a:picLocks noChangeAspect="1"/>
          </p:cNvPicPr>
          <p:nvPr/>
        </p:nvPicPr>
        <p:blipFill>
          <a:blip r:embed="rId5"/>
          <a:srcRect l="1501" t="8107" r="75826" b="13120"/>
          <a:stretch>
            <a:fillRect/>
          </a:stretch>
        </p:blipFill>
        <p:spPr>
          <a:xfrm>
            <a:off x="282575" y="1676400"/>
            <a:ext cx="2004060" cy="937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Изображение 61"/>
          <p:cNvPicPr>
            <a:picLocks noChangeAspect="1"/>
          </p:cNvPicPr>
          <p:nvPr/>
        </p:nvPicPr>
        <p:blipFill>
          <a:blip r:embed="rId5"/>
          <a:srcRect l="1501" t="8107" r="81796" b="77813"/>
          <a:stretch>
            <a:fillRect/>
          </a:stretch>
        </p:blipFill>
        <p:spPr>
          <a:xfrm>
            <a:off x="692785" y="3531235"/>
            <a:ext cx="1476375" cy="167640"/>
          </a:xfrm>
          <a:prstGeom prst="rect">
            <a:avLst/>
          </a:prstGeom>
        </p:spPr>
      </p:pic>
      <p:pic>
        <p:nvPicPr>
          <p:cNvPr id="63" name="Изображение 62"/>
          <p:cNvPicPr>
            <a:picLocks noChangeAspect="1"/>
          </p:cNvPicPr>
          <p:nvPr/>
        </p:nvPicPr>
        <p:blipFill>
          <a:blip r:embed="rId5"/>
          <a:srcRect l="27637" t="6293" r="57148" b="79253"/>
          <a:stretch>
            <a:fillRect/>
          </a:stretch>
        </p:blipFill>
        <p:spPr>
          <a:xfrm>
            <a:off x="2801620" y="3531235"/>
            <a:ext cx="1344930" cy="172085"/>
          </a:xfrm>
          <a:prstGeom prst="rect">
            <a:avLst/>
          </a:prstGeom>
        </p:spPr>
      </p:pic>
      <p:pic>
        <p:nvPicPr>
          <p:cNvPr id="64" name="Изображение 63"/>
          <p:cNvPicPr>
            <a:picLocks noChangeAspect="1"/>
          </p:cNvPicPr>
          <p:nvPr/>
        </p:nvPicPr>
        <p:blipFill>
          <a:blip r:embed="rId5"/>
          <a:srcRect l="26207" t="20747" r="50064"/>
          <a:stretch>
            <a:fillRect/>
          </a:stretch>
        </p:blipFill>
        <p:spPr>
          <a:xfrm>
            <a:off x="2386965" y="1670685"/>
            <a:ext cx="2097405" cy="943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6" name="Изображение 65"/>
          <p:cNvPicPr>
            <a:picLocks noChangeAspect="1"/>
          </p:cNvPicPr>
          <p:nvPr/>
        </p:nvPicPr>
        <p:blipFill>
          <a:blip r:embed="rId5"/>
          <a:srcRect l="51013" t="21493" r="25180"/>
          <a:stretch>
            <a:fillRect/>
          </a:stretch>
        </p:blipFill>
        <p:spPr>
          <a:xfrm>
            <a:off x="4568190" y="1687830"/>
            <a:ext cx="2104390" cy="934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7" name="Изображение 66"/>
          <p:cNvPicPr>
            <a:picLocks noChangeAspect="1"/>
          </p:cNvPicPr>
          <p:nvPr/>
        </p:nvPicPr>
        <p:blipFill>
          <a:blip r:embed="rId5"/>
          <a:srcRect l="51688" t="6986" r="34332" b="79840"/>
          <a:stretch>
            <a:fillRect/>
          </a:stretch>
        </p:blipFill>
        <p:spPr>
          <a:xfrm>
            <a:off x="4839335" y="3546475"/>
            <a:ext cx="1235710" cy="156845"/>
          </a:xfrm>
          <a:prstGeom prst="rect">
            <a:avLst/>
          </a:prstGeom>
        </p:spPr>
      </p:pic>
      <p:pic>
        <p:nvPicPr>
          <p:cNvPr id="68" name="Изображение 67"/>
          <p:cNvPicPr>
            <a:picLocks noChangeAspect="1"/>
          </p:cNvPicPr>
          <p:nvPr/>
        </p:nvPicPr>
        <p:blipFill>
          <a:blip r:embed="rId5"/>
          <a:srcRect l="76688" t="25813" r="2744" b="26293"/>
          <a:stretch>
            <a:fillRect/>
          </a:stretch>
        </p:blipFill>
        <p:spPr>
          <a:xfrm>
            <a:off x="6869113" y="1841799"/>
            <a:ext cx="1964372" cy="616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9" name="Изображение 68"/>
          <p:cNvPicPr>
            <a:picLocks noChangeAspect="1"/>
          </p:cNvPicPr>
          <p:nvPr/>
        </p:nvPicPr>
        <p:blipFill>
          <a:blip r:embed="rId5"/>
          <a:srcRect l="78563" t="7307" r="5999" b="74187"/>
          <a:stretch>
            <a:fillRect/>
          </a:stretch>
        </p:blipFill>
        <p:spPr>
          <a:xfrm>
            <a:off x="6804025" y="3482975"/>
            <a:ext cx="1364615" cy="220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1" name="Google Shape;282;p15"/>
          <p:cNvSpPr>
            <a:spLocks noChangeArrowheads="1"/>
          </p:cNvSpPr>
          <p:nvPr/>
        </p:nvSpPr>
        <p:spPr bwMode="auto">
          <a:xfrm>
            <a:off x="6308090" y="-1905"/>
            <a:ext cx="2835275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5842" name="Google Shape;131;p24"/>
          <p:cNvSpPr txBox="1">
            <a:spLocks noChangeArrowheads="1"/>
          </p:cNvSpPr>
          <p:nvPr/>
        </p:nvSpPr>
        <p:spPr bwMode="auto">
          <a:xfrm>
            <a:off x="388937" y="334169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Команда и контакты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Ключевые позиции, опыт, достижения</a:t>
            </a:r>
          </a:p>
        </p:txBody>
      </p:sp>
      <p:sp>
        <p:nvSpPr>
          <p:cNvPr id="35846" name="Google Shape;289;p15"/>
          <p:cNvSpPr txBox="1">
            <a:spLocks noChangeArrowheads="1"/>
          </p:cNvSpPr>
          <p:nvPr/>
        </p:nvSpPr>
        <p:spPr bwMode="auto">
          <a:xfrm>
            <a:off x="975400" y="1221740"/>
            <a:ext cx="1855748" cy="17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no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500"/>
              </a:spcBef>
            </a:pPr>
            <a:r>
              <a:rPr lang="ru-RU" altLang="ru-RU" sz="900" dirty="0">
                <a:latin typeface="Inter"/>
                <a:ea typeface="Inter"/>
                <a:cs typeface="Inter"/>
                <a:sym typeface="Inter"/>
              </a:rPr>
              <a:t>Представитель проекта в рамках программы «</a:t>
            </a:r>
            <a:r>
              <a:rPr lang="ru-RU" altLang="ru-RU" sz="900" dirty="0" err="1">
                <a:latin typeface="Inter"/>
                <a:ea typeface="Inter"/>
                <a:cs typeface="Inter"/>
                <a:sym typeface="Inter"/>
              </a:rPr>
              <a:t>Техновосток</a:t>
            </a:r>
            <a:r>
              <a:rPr lang="ru-RU" altLang="ru-RU" sz="900" dirty="0">
                <a:latin typeface="Inter"/>
                <a:ea typeface="Inter"/>
                <a:cs typeface="Inter"/>
                <a:sym typeface="Inter"/>
              </a:rPr>
              <a:t> 2030»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Тим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лид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по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разработке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проектов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Нейробокс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Вкусная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логопедия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Мобильные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приложения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по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развитию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внимания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восприятия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мышления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детей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с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ОВЗ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Компьютерная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интерактивная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инклюзивная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игра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Секреты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общения</a:t>
            </a:r>
            <a:r>
              <a:rPr lang="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endParaRPr lang="en-US" altLang="ru-RU" sz="9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47" name="Google Shape;290;p15"/>
          <p:cNvSpPr txBox="1">
            <a:spLocks noChangeArrowheads="1"/>
          </p:cNvSpPr>
          <p:nvPr/>
        </p:nvSpPr>
        <p:spPr bwMode="auto">
          <a:xfrm>
            <a:off x="900411" y="3056807"/>
            <a:ext cx="182359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 dirty="0">
                <a:latin typeface="Inter"/>
                <a:ea typeface="Inter"/>
                <a:cs typeface="Inter"/>
                <a:sym typeface="Inter"/>
              </a:rPr>
              <a:t>Голубева Евгения</a:t>
            </a:r>
          </a:p>
        </p:txBody>
      </p:sp>
      <p:sp>
        <p:nvSpPr>
          <p:cNvPr id="35849" name="Google Shape;292;p15"/>
          <p:cNvSpPr txBox="1">
            <a:spLocks noChangeArrowheads="1"/>
          </p:cNvSpPr>
          <p:nvPr/>
        </p:nvSpPr>
        <p:spPr bwMode="auto">
          <a:xfrm>
            <a:off x="900411" y="3466947"/>
            <a:ext cx="1878203" cy="73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500"/>
              </a:spcBef>
            </a:pP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Разработчик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мобильных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приложений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по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развитию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внимания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восприятия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мышления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детей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ОВЗ</a:t>
            </a:r>
          </a:p>
        </p:txBody>
      </p:sp>
      <p:sp>
        <p:nvSpPr>
          <p:cNvPr id="35851" name="Google Shape;294;p15"/>
          <p:cNvSpPr txBox="1">
            <a:spLocks noChangeArrowheads="1"/>
          </p:cNvSpPr>
          <p:nvPr/>
        </p:nvSpPr>
        <p:spPr bwMode="auto">
          <a:xfrm>
            <a:off x="7285858" y="1416077"/>
            <a:ext cx="1919892" cy="52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sz="1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Ольга Владимировна Карынбаева</a:t>
            </a:r>
          </a:p>
        </p:txBody>
      </p:sp>
      <p:sp>
        <p:nvSpPr>
          <p:cNvPr id="35852" name="Google Shape;295;p15"/>
          <p:cNvSpPr txBox="1">
            <a:spLocks noChangeArrowheads="1"/>
          </p:cNvSpPr>
          <p:nvPr/>
        </p:nvSpPr>
        <p:spPr bwMode="auto">
          <a:xfrm>
            <a:off x="7285858" y="1923843"/>
            <a:ext cx="136998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sz="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Наставник  проекта</a:t>
            </a:r>
          </a:p>
        </p:txBody>
      </p:sp>
      <p:sp>
        <p:nvSpPr>
          <p:cNvPr id="35854" name="Google Shape;297;p15"/>
          <p:cNvSpPr txBox="1">
            <a:spLocks noChangeArrowheads="1"/>
          </p:cNvSpPr>
          <p:nvPr/>
        </p:nvSpPr>
        <p:spPr bwMode="auto">
          <a:xfrm>
            <a:off x="6295923" y="938045"/>
            <a:ext cx="25796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Наши консультанты</a:t>
            </a:r>
          </a:p>
        </p:txBody>
      </p:sp>
      <p:sp>
        <p:nvSpPr>
          <p:cNvPr id="35855" name="Google Shape;298;p15"/>
          <p:cNvSpPr txBox="1">
            <a:spLocks noChangeArrowheads="1"/>
          </p:cNvSpPr>
          <p:nvPr/>
        </p:nvSpPr>
        <p:spPr bwMode="auto">
          <a:xfrm>
            <a:off x="7384245" y="2877560"/>
            <a:ext cx="1511633" cy="52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sz="11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Руслан Иванович Баженов</a:t>
            </a:r>
          </a:p>
        </p:txBody>
      </p:sp>
      <p:sp>
        <p:nvSpPr>
          <p:cNvPr id="35856" name="Google Shape;299;p15"/>
          <p:cNvSpPr txBox="1">
            <a:spLocks noChangeArrowheads="1"/>
          </p:cNvSpPr>
          <p:nvPr/>
        </p:nvSpPr>
        <p:spPr bwMode="auto">
          <a:xfrm>
            <a:off x="7384245" y="3334599"/>
            <a:ext cx="136135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sz="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Наставник проекта</a:t>
            </a:r>
          </a:p>
        </p:txBody>
      </p:sp>
      <p:sp>
        <p:nvSpPr>
          <p:cNvPr id="57" name="Google Shape;320;p17"/>
          <p:cNvSpPr txBox="1">
            <a:spLocks noChangeArrowheads="1"/>
          </p:cNvSpPr>
          <p:nvPr/>
        </p:nvSpPr>
        <p:spPr bwMode="auto">
          <a:xfrm>
            <a:off x="367729" y="4147296"/>
            <a:ext cx="235627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89999" tIns="89999" rIns="89999" bIns="89999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 dirty="0">
                <a:latin typeface="Inter"/>
                <a:ea typeface="Inter"/>
                <a:cs typeface="Inter"/>
                <a:sym typeface="Inter"/>
              </a:rPr>
              <a:t>Дарья </a:t>
            </a:r>
            <a:r>
              <a:rPr lang="ru-RU" altLang="ru-RU" b="1" dirty="0" err="1">
                <a:latin typeface="Inter"/>
                <a:ea typeface="Inter"/>
                <a:cs typeface="Inter"/>
                <a:sym typeface="Inter"/>
              </a:rPr>
              <a:t>Цапкова</a:t>
            </a:r>
            <a:endParaRPr lang="ru-RU" altLang="ru-RU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321;p17"/>
          <p:cNvSpPr txBox="1">
            <a:spLocks noChangeArrowheads="1"/>
          </p:cNvSpPr>
          <p:nvPr/>
        </p:nvSpPr>
        <p:spPr bwMode="auto">
          <a:xfrm>
            <a:off x="349726" y="4495165"/>
            <a:ext cx="2998788" cy="58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Звоните</a:t>
            </a:r>
          </a:p>
          <a:p>
            <a:pPr eaLnBrk="1" hangingPunct="1">
              <a:spcBef>
                <a:spcPts val="500"/>
              </a:spcBef>
            </a:pP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+7 9841284610</a:t>
            </a:r>
          </a:p>
        </p:txBody>
      </p:sp>
      <p:pic>
        <p:nvPicPr>
          <p:cNvPr id="24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rcRect t="21039" r="7078" b="2222"/>
          <a:stretch>
            <a:fillRect/>
          </a:stretch>
        </p:blipFill>
        <p:spPr>
          <a:xfrm>
            <a:off x="53190" y="1336508"/>
            <a:ext cx="909320" cy="95948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1" y="3106745"/>
            <a:ext cx="751205" cy="1000125"/>
          </a:xfrm>
          <a:prstGeom prst="rect">
            <a:avLst/>
          </a:prstGeom>
        </p:spPr>
      </p:pic>
      <p:sp>
        <p:nvSpPr>
          <p:cNvPr id="6" name="Google Shape;290;p15"/>
          <p:cNvSpPr txBox="1">
            <a:spLocks noChangeArrowheads="1"/>
          </p:cNvSpPr>
          <p:nvPr/>
        </p:nvSpPr>
        <p:spPr bwMode="auto">
          <a:xfrm>
            <a:off x="1106185" y="924353"/>
            <a:ext cx="3351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Цапкова Дарья</a:t>
            </a: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7"/>
          <a:srcRect r="6878" b="5602"/>
          <a:stretch>
            <a:fillRect/>
          </a:stretch>
        </p:blipFill>
        <p:spPr>
          <a:xfrm>
            <a:off x="2959674" y="1416077"/>
            <a:ext cx="1024890" cy="1144270"/>
          </a:xfrm>
          <a:prstGeom prst="rect">
            <a:avLst/>
          </a:prstGeom>
        </p:spPr>
      </p:pic>
      <p:sp>
        <p:nvSpPr>
          <p:cNvPr id="8" name="Google Shape;290;p15"/>
          <p:cNvSpPr txBox="1">
            <a:spLocks noChangeArrowheads="1"/>
          </p:cNvSpPr>
          <p:nvPr/>
        </p:nvSpPr>
        <p:spPr bwMode="auto">
          <a:xfrm>
            <a:off x="4025265" y="917575"/>
            <a:ext cx="239331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>
                <a:latin typeface="Inter"/>
                <a:ea typeface="Inter"/>
                <a:cs typeface="Inter"/>
                <a:sym typeface="Inter"/>
              </a:rPr>
              <a:t>Дружинина Анастасия</a:t>
            </a: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122559" y="1336508"/>
            <a:ext cx="2024737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00000"/>
              </a:lnSpc>
              <a:spcBef>
                <a:spcPts val="500"/>
              </a:spcBef>
            </a:pP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Участие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разработке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проектов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Нейробокс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Вкусная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логопедия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Мобильные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приложения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по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развитию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внимания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восприятия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и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мышления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детей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с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ОВЗ»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Компьютерная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интерактивная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инклюзивная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игра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«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Секреты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sz="900" dirty="0" err="1">
                <a:latin typeface="Inter"/>
                <a:ea typeface="Inter"/>
                <a:cs typeface="Inter"/>
                <a:sym typeface="Inter"/>
              </a:rPr>
              <a:t>общения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»</a:t>
            </a:r>
            <a:r>
              <a:rPr lang="en-US" altLang="ru-RU" sz="900" dirty="0"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2245" y="2975804"/>
            <a:ext cx="830709" cy="1090640"/>
          </a:xfrm>
          <a:prstGeom prst="rect">
            <a:avLst/>
          </a:prstGeom>
        </p:spPr>
      </p:pic>
      <p:sp>
        <p:nvSpPr>
          <p:cNvPr id="27" name="Google Shape;290;p15"/>
          <p:cNvSpPr txBox="1">
            <a:spLocks noChangeArrowheads="1"/>
          </p:cNvSpPr>
          <p:nvPr/>
        </p:nvSpPr>
        <p:spPr bwMode="auto">
          <a:xfrm>
            <a:off x="4073525" y="2706636"/>
            <a:ext cx="182359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500"/>
              </a:spcBef>
            </a:pPr>
            <a:r>
              <a:rPr lang="ru-RU" altLang="ru-RU" b="1" dirty="0">
                <a:latin typeface="Inter"/>
                <a:ea typeface="Inter"/>
                <a:cs typeface="Inter"/>
                <a:sym typeface="Inter"/>
              </a:rPr>
              <a:t>Андриенко Иван</a:t>
            </a:r>
          </a:p>
        </p:txBody>
      </p:sp>
      <p:sp>
        <p:nvSpPr>
          <p:cNvPr id="28" name="Google Shape;292;p15"/>
          <p:cNvSpPr txBox="1">
            <a:spLocks noChangeArrowheads="1"/>
          </p:cNvSpPr>
          <p:nvPr/>
        </p:nvSpPr>
        <p:spPr bwMode="auto">
          <a:xfrm>
            <a:off x="4051183" y="2990278"/>
            <a:ext cx="2085990" cy="115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 eaLnBrk="1" hangingPunct="1">
              <a:spcBef>
                <a:spcPts val="500"/>
              </a:spcBef>
            </a:pP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Учредитель ООО, разработчик мобильных приложений  «WORKOUTAPP», «ТРЕНЕРОНЛАЙН», "Секреты общения" для детей с ограниченными возможностями здоровья», </a:t>
            </a:r>
            <a:r>
              <a:rPr lang="en-US" altLang="en-US" sz="900" dirty="0">
                <a:latin typeface="Inter"/>
                <a:ea typeface="Inter"/>
                <a:cs typeface="Inter"/>
                <a:sym typeface="Inter"/>
              </a:rPr>
              <a:t>UX/ UI-</a:t>
            </a:r>
            <a:r>
              <a:rPr lang="ru-RU" altLang="en-US" sz="900" dirty="0">
                <a:latin typeface="Inter"/>
                <a:ea typeface="Inter"/>
                <a:cs typeface="Inter"/>
                <a:sym typeface="Inter"/>
              </a:rPr>
              <a:t>дизайнер</a:t>
            </a:r>
            <a:endParaRPr lang="en-US" altLang="en-US" sz="900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4805" y="1427075"/>
            <a:ext cx="868468" cy="103666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3953" y="2894881"/>
            <a:ext cx="914610" cy="937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54;p13"/>
          <p:cNvSpPr txBox="1">
            <a:spLocks noGrp="1" noChangeArrowheads="1"/>
          </p:cNvSpPr>
          <p:nvPr>
            <p:ph type="ctrTitle"/>
          </p:nvPr>
        </p:nvSpPr>
        <p:spPr>
          <a:xfrm>
            <a:off x="190500" y="1682750"/>
            <a:ext cx="8750300" cy="1493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Цифровая</a:t>
            </a:r>
            <a:r>
              <a:rPr lang="ru-RU" sz="3600" b="1" spc="-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600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игромастерская</a:t>
            </a:r>
            <a:r>
              <a:rPr lang="ru-RU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sz="3600" b="1" spc="-10" dirty="0" err="1">
                <a:latin typeface="Arial" panose="020B0604020202020204" pitchFamily="34" charset="0"/>
                <a:cs typeface="Arial" panose="020B0604020202020204" pitchFamily="34" charset="0"/>
              </a:rPr>
              <a:t>Энгейм</a:t>
            </a:r>
            <a:r>
              <a:rPr lang="ru-RU"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br>
              <a:rPr lang="ru-RU" altLang="ru-RU" sz="3600" dirty="0">
                <a:latin typeface="Arial" panose="020B0604020202020204" pitchFamily="34" charset="0"/>
                <a:cs typeface="Arial" panose="020B0604020202020204" pitchFamily="34" charset="0"/>
                <a:sym typeface="Montserrat SemiBold" panose="00000700000000000000" pitchFamily="2" charset="0"/>
              </a:rPr>
            </a:br>
            <a:endParaRPr lang="ru-RU" altLang="ru-RU" sz="2200" dirty="0">
              <a:latin typeface="Arial" panose="020B0604020202020204" pitchFamily="34" charset="0"/>
              <a:cs typeface="Arial" panose="020B0604020202020204" pitchFamily="34" charset="0"/>
              <a:sym typeface="Montserrat SemiBold" panose="00000700000000000000" pitchFamily="2" charset="0"/>
            </a:endParaRPr>
          </a:p>
        </p:txBody>
      </p:sp>
      <p:pic>
        <p:nvPicPr>
          <p:cNvPr id="3" name="Picture 7" descr="D:\рсв\для презы\Group 17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9" y="398276"/>
            <a:ext cx="1380330" cy="7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рсв\для презы\_РЎР»РѕР№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50" y="759689"/>
            <a:ext cx="4448800" cy="3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84182" y="2914978"/>
            <a:ext cx="6442745" cy="59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Студия</a:t>
            </a:r>
            <a:r>
              <a:rPr lang="ru-RU" sz="1600" b="1" spc="26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по</a:t>
            </a:r>
            <a:r>
              <a:rPr lang="ru-RU" sz="1600" b="1" spc="254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разработке</a:t>
            </a:r>
            <a:r>
              <a:rPr lang="ru-RU" sz="1600" b="1" spc="27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6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компьютерных развивающих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игр</a:t>
            </a:r>
            <a:r>
              <a:rPr lang="ru-RU" sz="1600" b="1" spc="2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</a:p>
          <a:p>
            <a:pPr marL="12700" marR="5080" algn="ctr">
              <a:lnSpc>
                <a:spcPct val="100000"/>
              </a:lnSpc>
              <a:spcBef>
                <a:spcPts val="110"/>
              </a:spcBef>
            </a:pP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для</a:t>
            </a:r>
            <a:r>
              <a:rPr lang="ru-RU" sz="1600" b="1" spc="23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детей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с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ограниченными</a:t>
            </a:r>
            <a:r>
              <a:rPr lang="ru-RU" sz="1600" b="1" spc="2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lang="ru-RU" sz="1600" b="1" spc="-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возможностями здоровья</a:t>
            </a:r>
            <a:endParaRPr lang="ru-RU" sz="1600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7" y="358719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9" name="Google Shape;71;p14"/>
          <p:cNvSpPr txBox="1">
            <a:spLocks noChangeArrowheads="1"/>
          </p:cNvSpPr>
          <p:nvPr/>
        </p:nvSpPr>
        <p:spPr bwMode="auto">
          <a:xfrm>
            <a:off x="390525" y="398463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solidFill>
                  <a:schemeClr val="tx1"/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Проблемы</a:t>
            </a:r>
          </a:p>
          <a:p>
            <a:pPr eaLnBrk="1" hangingPunct="1"/>
            <a:r>
              <a:rPr lang="ru-RU" altLang="ru-RU" sz="1800" dirty="0">
                <a:solidFill>
                  <a:schemeClr val="tx1"/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которые решает стартап на рынке ДФО</a:t>
            </a:r>
          </a:p>
          <a:p>
            <a:pPr eaLnBrk="1" hangingPunct="1"/>
            <a:endParaRPr lang="ru-RU" altLang="ru-RU" sz="1800" b="1" dirty="0">
              <a:solidFill>
                <a:schemeClr val="bg1"/>
              </a:solidFill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17410" name="Google Shape;69;p3"/>
          <p:cNvSpPr txBox="1">
            <a:spLocks noChangeArrowheads="1"/>
          </p:cNvSpPr>
          <p:nvPr/>
        </p:nvSpPr>
        <p:spPr bwMode="auto">
          <a:xfrm>
            <a:off x="273050" y="1350963"/>
            <a:ext cx="7864475" cy="275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9" tIns="89999" rIns="89999" bIns="89999"/>
          <a:lstStyle>
            <a:lvl1pPr marL="316230" indent="-1746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141605" indent="0" algn="just" eaLnBrk="1" hangingPunct="1">
              <a:buClr>
                <a:srgbClr val="2E85EC"/>
              </a:buClr>
              <a:buSzPts val="1400"/>
              <a:buFontTx/>
              <a:buNone/>
            </a:pP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1. Недостаточная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доступност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ь к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специально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разработанны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компьютерны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м развивающим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иг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рам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ru-RU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детей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с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ограниченными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возможностями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здоровья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altLang="en-US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41605" indent="0" algn="just" eaLnBrk="1" hangingPunct="1">
              <a:buClr>
                <a:srgbClr val="2E85EC"/>
              </a:buClr>
              <a:buSzPts val="1400"/>
              <a:buFontTx/>
              <a:buNone/>
            </a:pPr>
            <a:endParaRPr lang="en-US" altLang="en-US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41605" indent="0" algn="just" eaLnBrk="1" hangingPunct="1">
              <a:buClr>
                <a:srgbClr val="2E85EC"/>
              </a:buClr>
              <a:buSzPts val="1400"/>
            </a:pP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2. Ограниченность ассортимента специализированных компьютерных развивающих игр,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соответствующих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психофизическим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возможностям детей с ограниченными возможностями здоровья.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С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у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ществующие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компьютерные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игры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в</a:t>
            </a: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основном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рассчитаны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на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детей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с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нормотипичным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altLang="en-US" dirty="0" err="1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развитием</a:t>
            </a:r>
            <a:r>
              <a:rPr lang="en-US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141605" indent="0" algn="just" eaLnBrk="1" hangingPunct="1">
              <a:buClr>
                <a:srgbClr val="2E85EC"/>
              </a:buClr>
              <a:buSzPts val="1400"/>
              <a:buFontTx/>
              <a:buNone/>
            </a:pPr>
            <a:endParaRPr lang="en-US" altLang="ru-RU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41605" indent="0" algn="just" eaLnBrk="1" hangingPunct="1">
              <a:buClr>
                <a:srgbClr val="2E85EC"/>
              </a:buClr>
              <a:buSzPts val="1400"/>
              <a:buFontTx/>
              <a:buNone/>
            </a:pPr>
            <a:r>
              <a:rPr lang="ru-RU" altLang="en-US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lang="ru-RU" altLang="en-US" dirty="0"/>
              <a:t>Отсутствие </a:t>
            </a:r>
            <a:r>
              <a:rPr lang="ru-RU" dirty="0"/>
              <a:t>компьютерных развивающих игр, отражающих элементы региональной культуры Дальнего Востока, что снижает привлекательность и полезность учебных материалов для местных жителей.</a:t>
            </a:r>
            <a:endParaRPr lang="en-US" altLang="ru-RU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92067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5" name="Google Shape;83;p16"/>
          <p:cNvSpPr txBox="1">
            <a:spLocks noChangeArrowheads="1"/>
          </p:cNvSpPr>
          <p:nvPr/>
        </p:nvSpPr>
        <p:spPr bwMode="auto">
          <a:xfrm>
            <a:off x="390524" y="392067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Решение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которое предлагает </a:t>
            </a:r>
            <a:r>
              <a:rPr lang="ru-RU" altLang="ru-RU" sz="1800" dirty="0" err="1">
                <a:latin typeface="Montserrat" panose="00000500000000000000" pitchFamily="2" charset="0"/>
                <a:sym typeface="Montserrat" panose="00000500000000000000" pitchFamily="2" charset="0"/>
              </a:rPr>
              <a:t>стартап</a:t>
            </a:r>
            <a:endParaRPr lang="ru-RU" altLang="ru-RU" sz="1800" dirty="0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21506" name="Google Shape;80;p4"/>
          <p:cNvSpPr txBox="1">
            <a:spLocks noChangeArrowheads="1"/>
          </p:cNvSpPr>
          <p:nvPr/>
        </p:nvSpPr>
        <p:spPr bwMode="auto">
          <a:xfrm>
            <a:off x="217416" y="1063531"/>
            <a:ext cx="8775582" cy="357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9" tIns="89999" rIns="89999" bIns="89999"/>
          <a:lstStyle>
            <a:lvl1pPr marL="316230" indent="-1746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/>
            <a:r>
              <a:rPr lang="ru-RU" dirty="0"/>
              <a:t>Разработанные игры базируются на современных научных достижениях в области специальной психологии, коррекционной педагогики и информационных технологий.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Ключевыми аспектами являются: </a:t>
            </a:r>
          </a:p>
          <a:p>
            <a:pPr marL="427355" indent="-285750" algn="just">
              <a:buFontTx/>
              <a:buChar char="-"/>
            </a:pPr>
            <a:r>
              <a:rPr lang="ru-RU" dirty="0"/>
              <a:t>применение ИКТ и методов игрового обучения, способствующих развитию познавательного интереса детей с ОВЗ;</a:t>
            </a:r>
          </a:p>
          <a:p>
            <a:pPr marL="427355" indent="-285750" algn="just">
              <a:buFontTx/>
              <a:buChar char="-"/>
            </a:pPr>
            <a:r>
              <a:rPr lang="ru-RU" dirty="0"/>
              <a:t>использование элементов обратной связи, влияющих на повышение мотивации детей при выполнении игровых заданий;</a:t>
            </a:r>
          </a:p>
          <a:p>
            <a:pPr marL="427355" indent="-285750" algn="just">
              <a:buFontTx/>
              <a:buChar char="-"/>
            </a:pPr>
            <a:r>
              <a:rPr lang="ru-RU" dirty="0"/>
              <a:t>адаптация интерфейса и механик игр под возможности детей с особыми образовательными потребностями;</a:t>
            </a:r>
          </a:p>
          <a:p>
            <a:pPr marL="427355" indent="-285750" algn="just">
              <a:buFontTx/>
              <a:buChar char="-"/>
            </a:pPr>
            <a:r>
              <a:rPr lang="ru-RU" dirty="0"/>
              <a:t>интеграция аналитической системы мониторинга прогресса ребенка, позволяющая учитывать  динамику его развития;</a:t>
            </a:r>
          </a:p>
          <a:p>
            <a:pPr marL="427355" indent="-285750" algn="just">
              <a:buFontTx/>
              <a:buChar char="-"/>
            </a:pPr>
            <a:r>
              <a:rPr lang="ru-RU" dirty="0"/>
              <a:t>включение в игровое пространство образов, сюжетов и персонажей, отражающих специфику региона проживания целевой аудитории — Дальний Восток России. </a:t>
            </a:r>
            <a:endParaRPr lang="ru-RU" altLang="ru-RU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3" name="Google Shape;89;p17"/>
          <p:cNvSpPr txBox="1">
            <a:spLocks noChangeArrowheads="1"/>
          </p:cNvSpPr>
          <p:nvPr/>
        </p:nvSpPr>
        <p:spPr bwMode="auto">
          <a:xfrm>
            <a:off x="387351" y="363181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Описание продукта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Продукт заключается в создании серии компьютерных развивающих игр для детей с ограниченными возможностями здоровья.</a:t>
            </a:r>
          </a:p>
        </p:txBody>
      </p:sp>
      <p:pic>
        <p:nvPicPr>
          <p:cNvPr id="6" name="Picture 2" descr="D:\рсв\для презы\Gro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27822"/>
            <a:ext cx="3390899" cy="186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рсв\для презы\Group 17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/>
          <a:srcRect l="21876" t="37173" r="2255" b="17867"/>
          <a:stretch>
            <a:fillRect/>
          </a:stretch>
        </p:blipFill>
        <p:spPr>
          <a:xfrm>
            <a:off x="503432" y="1966626"/>
            <a:ext cx="6042234" cy="201407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03432" y="4576066"/>
            <a:ext cx="1747465" cy="406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"Загадки внимания"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619053" y="4576066"/>
            <a:ext cx="1664414" cy="406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"Играем и думаем"</a:t>
            </a:r>
            <a:endParaRPr lang="ru-RU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776627" y="4576066"/>
            <a:ext cx="1664414" cy="406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"Калейдоскоп полезных игр".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56009" y="1531025"/>
            <a:ext cx="5137079" cy="406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Разработанные компьютерные развивающие  игры: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882721" y="4077976"/>
            <a:ext cx="5137079" cy="406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Игры, запланированные для разработки: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7" name="Google Shape;77;p15"/>
          <p:cNvSpPr txBox="1">
            <a:spLocks noChangeArrowheads="1"/>
          </p:cNvSpPr>
          <p:nvPr/>
        </p:nvSpPr>
        <p:spPr bwMode="auto">
          <a:xfrm>
            <a:off x="379413" y="373206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Целевая аудитория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сегменты клиентов, на которых рассчитан ваш продукт</a:t>
            </a:r>
          </a:p>
          <a:p>
            <a:pPr eaLnBrk="1" hangingPunct="1"/>
            <a:endParaRPr lang="ru-RU" altLang="ru-RU" sz="1800" b="1" dirty="0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19458" name="Google Shape;61;p2"/>
          <p:cNvSpPr txBox="1">
            <a:spLocks noChangeArrowheads="1"/>
          </p:cNvSpPr>
          <p:nvPr/>
        </p:nvSpPr>
        <p:spPr bwMode="auto">
          <a:xfrm>
            <a:off x="333375" y="1253029"/>
            <a:ext cx="7864475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99" tIns="89999" rIns="89999" bIns="89999"/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Clr>
                <a:srgbClr val="595959"/>
              </a:buClr>
            </a:pPr>
            <a:r>
              <a:rPr lang="ru-RU" altLang="ru-RU" dirty="0">
                <a:solidFill>
                  <a:srgbClr val="0C0C0C"/>
                </a:solidFill>
                <a:latin typeface="Inter"/>
                <a:ea typeface="Inter"/>
                <a:cs typeface="Inter"/>
                <a:sym typeface="Inter"/>
              </a:rPr>
              <a:t>Описание конечного пользователя продуктом</a:t>
            </a:r>
          </a:p>
          <a:p>
            <a:pPr eaLnBrk="1" hangingPunct="1">
              <a:spcBef>
                <a:spcPts val="1200"/>
              </a:spcBef>
              <a:buClr>
                <a:srgbClr val="595959"/>
              </a:buClr>
            </a:pPr>
            <a:endParaRPr lang="ru-RU" altLang="ru-RU" dirty="0">
              <a:solidFill>
                <a:srgbClr val="0C0C0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Picture 2" descr="D:\рсв\для презы\image 249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01" y="804863"/>
            <a:ext cx="5450085" cy="54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рсв\для презы\Group 17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6"/>
          <a:srcRect l="29984" t="41049" r="8926" b="23318"/>
          <a:stretch>
            <a:fillRect/>
          </a:stretch>
        </p:blipFill>
        <p:spPr bwMode="auto">
          <a:xfrm>
            <a:off x="122259" y="1592636"/>
            <a:ext cx="6683983" cy="25881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9" y="320036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1" name="Google Shape;95;p18"/>
          <p:cNvSpPr txBox="1">
            <a:spLocks noChangeArrowheads="1"/>
          </p:cNvSpPr>
          <p:nvPr/>
        </p:nvSpPr>
        <p:spPr bwMode="auto">
          <a:xfrm>
            <a:off x="390524" y="365919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Объем рынка (ДФО- РФ-МИР)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Подсчет методом снизу-вверх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Либо TAM - SAM - SOM</a:t>
            </a:r>
          </a:p>
        </p:txBody>
      </p:sp>
      <p:sp>
        <p:nvSpPr>
          <p:cNvPr id="25602" name="Google Shape;126;p8"/>
          <p:cNvSpPr>
            <a:spLocks noChangeArrowheads="1"/>
          </p:cNvSpPr>
          <p:nvPr/>
        </p:nvSpPr>
        <p:spPr bwMode="auto">
          <a:xfrm>
            <a:off x="641350" y="1577975"/>
            <a:ext cx="1798638" cy="17986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5603" name="Google Shape;127;p8"/>
          <p:cNvSpPr>
            <a:spLocks noChangeArrowheads="1"/>
          </p:cNvSpPr>
          <p:nvPr/>
        </p:nvSpPr>
        <p:spPr bwMode="auto">
          <a:xfrm>
            <a:off x="3854450" y="1941513"/>
            <a:ext cx="1435100" cy="1435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5604" name="Google Shape;128;p8"/>
          <p:cNvSpPr>
            <a:spLocks noChangeArrowheads="1"/>
          </p:cNvSpPr>
          <p:nvPr/>
        </p:nvSpPr>
        <p:spPr bwMode="auto">
          <a:xfrm>
            <a:off x="6832600" y="2320925"/>
            <a:ext cx="1055688" cy="10556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5605" name="Google Shape;129;p8"/>
          <p:cNvSpPr txBox="1">
            <a:spLocks noChangeArrowheads="1"/>
          </p:cNvSpPr>
          <p:nvPr/>
        </p:nvSpPr>
        <p:spPr bwMode="auto">
          <a:xfrm>
            <a:off x="581025" y="2087563"/>
            <a:ext cx="19192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100</a:t>
            </a:r>
          </a:p>
          <a:p>
            <a:pPr algn="ctr" eaLnBrk="1" hangingPunct="1"/>
            <a:r>
              <a:rPr lang="ru-RU" altLang="ru-RU" sz="21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млрд ₽</a:t>
            </a:r>
          </a:p>
        </p:txBody>
      </p:sp>
      <p:sp>
        <p:nvSpPr>
          <p:cNvPr id="25606" name="Google Shape;130;p8"/>
          <p:cNvSpPr txBox="1">
            <a:spLocks noChangeArrowheads="1"/>
          </p:cNvSpPr>
          <p:nvPr/>
        </p:nvSpPr>
        <p:spPr bwMode="auto">
          <a:xfrm>
            <a:off x="3854450" y="2320925"/>
            <a:ext cx="14351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7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100</a:t>
            </a:r>
          </a:p>
          <a:p>
            <a:pPr algn="ctr" eaLnBrk="1" hangingPunct="1"/>
            <a:r>
              <a:rPr lang="ru-RU" altLang="ru-RU" sz="17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млн ₽</a:t>
            </a:r>
          </a:p>
        </p:txBody>
      </p:sp>
      <p:sp>
        <p:nvSpPr>
          <p:cNvPr id="25607" name="Google Shape;131;p8"/>
          <p:cNvSpPr txBox="1">
            <a:spLocks noChangeArrowheads="1"/>
          </p:cNvSpPr>
          <p:nvPr/>
        </p:nvSpPr>
        <p:spPr bwMode="auto">
          <a:xfrm>
            <a:off x="6832600" y="2540000"/>
            <a:ext cx="1031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1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25</a:t>
            </a:r>
          </a:p>
          <a:p>
            <a:pPr algn="ctr" eaLnBrk="1" hangingPunct="1"/>
            <a:r>
              <a:rPr lang="ru-RU" altLang="ru-RU" sz="15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млн ₽ </a:t>
            </a:r>
          </a:p>
        </p:txBody>
      </p:sp>
      <p:sp>
        <p:nvSpPr>
          <p:cNvPr id="25608" name="Google Shape;132;p8"/>
          <p:cNvSpPr txBox="1">
            <a:spLocks noChangeArrowheads="1"/>
          </p:cNvSpPr>
          <p:nvPr/>
        </p:nvSpPr>
        <p:spPr bwMode="auto">
          <a:xfrm>
            <a:off x="3613150" y="3417888"/>
            <a:ext cx="19177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1100" b="1">
                <a:latin typeface="Inter"/>
                <a:ea typeface="Inter"/>
                <a:cs typeface="Inter"/>
                <a:sym typeface="Inter"/>
              </a:rPr>
              <a:t>SAM</a:t>
            </a:r>
          </a:p>
        </p:txBody>
      </p:sp>
      <p:sp>
        <p:nvSpPr>
          <p:cNvPr id="25609" name="Google Shape;133;p8"/>
          <p:cNvSpPr txBox="1">
            <a:spLocks noChangeArrowheads="1"/>
          </p:cNvSpPr>
          <p:nvPr/>
        </p:nvSpPr>
        <p:spPr bwMode="auto">
          <a:xfrm>
            <a:off x="3613150" y="3635375"/>
            <a:ext cx="191770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800">
                <a:latin typeface="Inter"/>
                <a:ea typeface="Inter"/>
                <a:cs typeface="Inter"/>
                <a:sym typeface="Inter"/>
              </a:rPr>
              <a:t>Описание</a:t>
            </a:r>
          </a:p>
        </p:txBody>
      </p:sp>
      <p:sp>
        <p:nvSpPr>
          <p:cNvPr id="25610" name="Google Shape;134;p8"/>
          <p:cNvSpPr txBox="1">
            <a:spLocks noChangeArrowheads="1"/>
          </p:cNvSpPr>
          <p:nvPr/>
        </p:nvSpPr>
        <p:spPr bwMode="auto">
          <a:xfrm>
            <a:off x="6384925" y="3417888"/>
            <a:ext cx="1919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1100" b="1">
                <a:latin typeface="Inter"/>
                <a:ea typeface="Inter"/>
                <a:cs typeface="Inter"/>
                <a:sym typeface="Inter"/>
              </a:rPr>
              <a:t>SOM</a:t>
            </a:r>
          </a:p>
        </p:txBody>
      </p:sp>
      <p:sp>
        <p:nvSpPr>
          <p:cNvPr id="25611" name="Google Shape;135;p8"/>
          <p:cNvSpPr txBox="1">
            <a:spLocks noChangeArrowheads="1"/>
          </p:cNvSpPr>
          <p:nvPr/>
        </p:nvSpPr>
        <p:spPr bwMode="auto">
          <a:xfrm>
            <a:off x="6384925" y="3635375"/>
            <a:ext cx="1919288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800">
                <a:latin typeface="Inter"/>
                <a:ea typeface="Inter"/>
                <a:cs typeface="Inter"/>
                <a:sym typeface="Inter"/>
              </a:rPr>
              <a:t>Описание</a:t>
            </a:r>
          </a:p>
        </p:txBody>
      </p:sp>
      <p:sp>
        <p:nvSpPr>
          <p:cNvPr id="25612" name="Google Shape;136;p8"/>
          <p:cNvSpPr txBox="1">
            <a:spLocks noChangeArrowheads="1"/>
          </p:cNvSpPr>
          <p:nvPr/>
        </p:nvSpPr>
        <p:spPr bwMode="auto">
          <a:xfrm>
            <a:off x="581025" y="3417888"/>
            <a:ext cx="1919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1100" b="1">
                <a:latin typeface="Inter"/>
                <a:ea typeface="Inter"/>
                <a:cs typeface="Inter"/>
                <a:sym typeface="Inter"/>
              </a:rPr>
              <a:t>ТАМ</a:t>
            </a:r>
          </a:p>
        </p:txBody>
      </p:sp>
      <p:sp>
        <p:nvSpPr>
          <p:cNvPr id="25613" name="Google Shape;137;p8"/>
          <p:cNvSpPr txBox="1">
            <a:spLocks noChangeArrowheads="1"/>
          </p:cNvSpPr>
          <p:nvPr/>
        </p:nvSpPr>
        <p:spPr bwMode="auto">
          <a:xfrm>
            <a:off x="581025" y="3635375"/>
            <a:ext cx="1919288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91423" tIns="91423" rIns="91423" bIns="91423">
            <a:spAutoFit/>
          </a:bodyPr>
          <a:lstStyle>
            <a:lvl1pPr indent="34925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500"/>
              </a:spcBef>
            </a:pPr>
            <a:r>
              <a:rPr lang="ru-RU" altLang="ru-RU" sz="800">
                <a:latin typeface="Inter"/>
                <a:ea typeface="Inter"/>
                <a:cs typeface="Inter"/>
                <a:sym typeface="Inter"/>
              </a:rPr>
              <a:t>Описание</a:t>
            </a:r>
          </a:p>
        </p:txBody>
      </p:sp>
      <p:sp>
        <p:nvSpPr>
          <p:cNvPr id="25614" name="Total Available Market (TAM) — размер индустрии, в которой работает компания.…"/>
          <p:cNvSpPr txBox="1">
            <a:spLocks noChangeArrowheads="1"/>
          </p:cNvSpPr>
          <p:nvPr/>
        </p:nvSpPr>
        <p:spPr bwMode="auto">
          <a:xfrm>
            <a:off x="304800" y="3984625"/>
            <a:ext cx="87471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9999" tIns="179999" rIns="179999" bIns="179999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100" b="1" dirty="0">
                <a:latin typeface="Inter"/>
                <a:ea typeface="Inter"/>
                <a:cs typeface="Inter"/>
                <a:sym typeface="Inter"/>
              </a:rPr>
              <a:t>Total </a:t>
            </a:r>
            <a:r>
              <a:rPr lang="ru-RU" altLang="ru-RU" sz="1100" b="1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ru-RU" altLang="ru-RU" sz="1100" b="1" dirty="0">
                <a:latin typeface="Inter"/>
                <a:ea typeface="Inter"/>
                <a:cs typeface="Inter"/>
                <a:sym typeface="Inter"/>
              </a:rPr>
              <a:t> Market </a:t>
            </a: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(TAM) — размер индустрии, в которой работает компания.</a:t>
            </a:r>
          </a:p>
          <a:p>
            <a:pPr eaLnBrk="1" hangingPunct="1">
              <a:spcBef>
                <a:spcPts val="500"/>
              </a:spcBef>
            </a:pPr>
            <a:r>
              <a:rPr lang="ru-RU" altLang="ru-RU" sz="1100" b="1" dirty="0" err="1">
                <a:latin typeface="Inter"/>
                <a:ea typeface="Inter"/>
                <a:cs typeface="Inter"/>
                <a:sym typeface="Inter"/>
              </a:rPr>
              <a:t>Serviceable</a:t>
            </a:r>
            <a:r>
              <a:rPr lang="ru-RU" altLang="ru-RU" sz="1100" b="1" dirty="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altLang="ru-RU" sz="1100" b="1" dirty="0" err="1">
                <a:latin typeface="Inter"/>
                <a:ea typeface="Inter"/>
                <a:cs typeface="Inter"/>
                <a:sym typeface="Inter"/>
              </a:rPr>
              <a:t>Available</a:t>
            </a:r>
            <a:r>
              <a:rPr lang="ru-RU" altLang="ru-RU" sz="1100" b="1" dirty="0">
                <a:latin typeface="Inter"/>
                <a:ea typeface="Inter"/>
                <a:cs typeface="Inter"/>
                <a:sym typeface="Inter"/>
              </a:rPr>
              <a:t> Market</a:t>
            </a: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 (SAM) — размер потенциального рынка, до которого можно дотянуться.</a:t>
            </a:r>
          </a:p>
          <a:p>
            <a:pPr eaLnBrk="1" hangingPunct="1">
              <a:spcBef>
                <a:spcPts val="500"/>
              </a:spcBef>
            </a:pPr>
            <a:r>
              <a:rPr lang="ru-RU" altLang="ru-RU" sz="1100" b="1" dirty="0" err="1">
                <a:latin typeface="Inter"/>
                <a:ea typeface="Inter"/>
                <a:cs typeface="Inter"/>
                <a:sym typeface="Inter"/>
              </a:rPr>
              <a:t>Share</a:t>
            </a:r>
            <a:r>
              <a:rPr lang="ru-RU" altLang="ru-RU" sz="1100" b="1" dirty="0">
                <a:latin typeface="Inter"/>
                <a:ea typeface="Inter"/>
                <a:cs typeface="Inter"/>
                <a:sym typeface="Inter"/>
              </a:rPr>
              <a:t> of Market</a:t>
            </a: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 (SOM) — доля рынка, которую может занять компания.</a:t>
            </a:r>
          </a:p>
          <a:p>
            <a:pPr eaLnBrk="1" hangingPunct="1">
              <a:spcBef>
                <a:spcPts val="500"/>
              </a:spcBef>
            </a:pPr>
            <a:r>
              <a:rPr lang="ru-RU" altLang="ru-RU" sz="1100" dirty="0">
                <a:latin typeface="Inter"/>
                <a:ea typeface="Inter"/>
                <a:cs typeface="Inter"/>
                <a:sym typeface="Inter"/>
              </a:rPr>
              <a:t>Обязательно указывайте источники информации. </a:t>
            </a:r>
            <a:endParaRPr lang="ru-RU" altLang="ru-RU" sz="1100" dirty="0">
              <a:solidFill>
                <a:srgbClr val="C1CA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" name="Picture 7" descr="D:\рсв\для презы\image 24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3" y="4291252"/>
            <a:ext cx="618645" cy="6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D:\рсв\для презы\Group 17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1" y="370511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49" name="Google Shape;101;p19"/>
          <p:cNvSpPr txBox="1">
            <a:spLocks noChangeArrowheads="1"/>
          </p:cNvSpPr>
          <p:nvPr/>
        </p:nvSpPr>
        <p:spPr bwMode="auto">
          <a:xfrm>
            <a:off x="469217" y="370511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Конкуренты в ДФО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Кто уже решает проблему на рынке и чем вы от них отличаетесь?</a:t>
            </a:r>
          </a:p>
        </p:txBody>
      </p:sp>
      <p:pic>
        <p:nvPicPr>
          <p:cNvPr id="4" name="Picture 7" descr="D:\рсв\для презы\Group 17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11" y="1208159"/>
            <a:ext cx="4790907" cy="168793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11" y="3248914"/>
            <a:ext cx="944466" cy="1386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900" y="3248914"/>
            <a:ext cx="902117" cy="1386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140" y="3248914"/>
            <a:ext cx="839843" cy="1386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427" y="3248914"/>
            <a:ext cx="869896" cy="1386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9666" y="3248914"/>
            <a:ext cx="808552" cy="1386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Прямоугольник 1"/>
          <p:cNvSpPr/>
          <p:nvPr/>
        </p:nvSpPr>
        <p:spPr>
          <a:xfrm>
            <a:off x="5066561" y="1746607"/>
            <a:ext cx="3850905" cy="33968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адаптированность игр под возможности детей с ОВЗ;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доступность  интерфейса;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удобный инструмент для родителей при проведении работы с детьми с ОВЗ в домашних условиях;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включение элементов региональной культуры Дальнего Востока России в игровые сценарии;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формирование цифровой компетенции у детей с ОВЗ;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акцент на увлекательность процесса обучения и повышение мотивации к нему у детей с ОВЗ;</a:t>
            </a:r>
          </a:p>
          <a:p>
            <a:pPr marL="285750" indent="-285750" algn="just">
              <a:buFontTx/>
              <a:buChar char="-"/>
            </a:pPr>
            <a:r>
              <a:rPr lang="ru-RU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создание инструментов мониторинга прогресса и контроля игрового процесса ребенком.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066561" y="1223801"/>
            <a:ext cx="3850905" cy="391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Чем мы отличаемся?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9" y="322768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7" name="Google Shape;107;p20"/>
          <p:cNvSpPr txBox="1">
            <a:spLocks noChangeArrowheads="1"/>
          </p:cNvSpPr>
          <p:nvPr/>
        </p:nvSpPr>
        <p:spPr bwMode="auto">
          <a:xfrm>
            <a:off x="401154" y="334310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Почему сейчас?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Что происходит на рынке, 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почему пришло время для вашего решения именно в ДФО</a:t>
            </a:r>
          </a:p>
        </p:txBody>
      </p:sp>
      <p:sp>
        <p:nvSpPr>
          <p:cNvPr id="29698" name="Данные, подтверждающие что у ЦА есть указанные проблемы.…"/>
          <p:cNvSpPr txBox="1">
            <a:spLocks noChangeArrowheads="1"/>
          </p:cNvSpPr>
          <p:nvPr/>
        </p:nvSpPr>
        <p:spPr bwMode="auto">
          <a:xfrm>
            <a:off x="285750" y="3587750"/>
            <a:ext cx="6083300" cy="53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79999" tIns="179999" rIns="179999" bIns="179999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 sz="1100" dirty="0">
              <a:solidFill>
                <a:srgbClr val="C1CAD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Picture 10" descr="D:\рсв\для презы\Vec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12" y="4850002"/>
            <a:ext cx="437934" cy="4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D:\рсв\для презы\Group 1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60" y="-179045"/>
            <a:ext cx="746906" cy="7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рсв\для презы\Group 17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5210" y="1320950"/>
            <a:ext cx="4274048" cy="36928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Недостаточная доступность специализированной поддержки семей, воспитывающих детей с ОВЗ.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Согласно исследованиям, около 30% семей с ОВЗ, проживающих в сельских районах и небольших городах Дальнего Востока, испытывают трудности с доступностью специализированных центров и услуг. </a:t>
            </a:r>
          </a:p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Роль региональных особенностей.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Дальний Восток обладает уникальной культурной средой, что требует учета специфики проживания на ДВ при создании образовательных продуктов. Однако большинство существующих решений ориентированы на общие стандарты.</a:t>
            </a:r>
          </a:p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3.Рост интереса к онлайн-обучению.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 последние годы наблюдается значительный рост популярности дистанционных образовательных ресурсов, особенно среди молодых родителей. Например, согласно данным </a:t>
            </a:r>
            <a:r>
              <a:rPr lang="ru-RU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Минпросвета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РФ, количество пользователей онлайн-платформ увеличилось на 25% за последний год.</a:t>
            </a:r>
          </a:p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Низкий уровень ИТ-грамотности. 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Несмотря на растущую потребность в развитии цифровых компетенций, уровень владения технологиями остается низким у населения. Только 15% опрошенных родителей заявляют о достаточном уровне понимания возможностей современных гаджетов и программного обеспечения.</a:t>
            </a:r>
          </a:p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Экономический потенциал.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 оценкам экспертов, внедрение эффективных цифровых продуктов способно увеличить доходы бюджета региона на 10–15%, стимулируя развитие малого бизнеса и привлечение инвестиций.</a:t>
            </a:r>
          </a:p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Повышение учебного интереса и мотивации.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Педагоги отмечают, что использование компьютеров привлекает внимание детей с особыми потребностями, поддерживает познавательный интерес и способствует лучшему восприятию и запоминанию учебного материала</a:t>
            </a:r>
            <a:r>
              <a:rPr lang="ru-RU" sz="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463962" y="1343706"/>
            <a:ext cx="2431403" cy="367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Источники:</a:t>
            </a:r>
          </a:p>
          <a:p>
            <a:pPr algn="just"/>
            <a:endParaRPr lang="ru-RU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Сайт </a:t>
            </a:r>
            <a:r>
              <a:rPr lang="ru-RU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Intel-Lect</a:t>
            </a: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статья «Использование ИКТ-технологий для детей с ОВЗ».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Статья на портале Moluch.ru «Современные информационно-коммуникационные технологии…» (рассматриваются случаи практики использования ИКТ в образовательных процессах на примере отдельных регионов, включая Дальний Восток).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Публикации на платформе Infourok.ru (сообщения от учителей-практиков Дальнего Востока, раскрывающие опыт применения цифровых технологий в образовательном процессе).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справка о состоянии системы образования обучающихся с ОВЗ и с инвалидностью в Приморском крае.</a:t>
            </a:r>
          </a:p>
          <a:p>
            <a:pPr algn="just"/>
            <a:endParaRPr lang="ru-R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584216" y="1343705"/>
            <a:ext cx="1763876" cy="3670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именно сейчас?</a:t>
            </a:r>
          </a:p>
          <a:p>
            <a:pPr algn="ctr"/>
            <a:endParaRPr lang="ru-RU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2075" indent="-92075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Возрастает спрос на качественные и доступные образовательные ресурсы для семей, воспитывающих  детей с ОВЗ.</a:t>
            </a:r>
          </a:p>
          <a:p>
            <a:pPr marL="92075" indent="-92075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Тенденция к росту числа дистанционных учебных (развивающих) программ и востребованность в инновационных подхода.</a:t>
            </a:r>
          </a:p>
          <a:p>
            <a:pPr marL="92075" indent="-92075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Необходимость учитывать региональные аспекты для повышения эффективности образовательных инициатив.</a:t>
            </a:r>
          </a:p>
          <a:p>
            <a:pPr marL="92075" indent="-92075" algn="just">
              <a:buFont typeface="+mj-lt"/>
              <a:buAutoNum type="arabicPeriod"/>
            </a:pPr>
            <a:r>
              <a:rPr lang="ru-RU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Потребность в формировании информационной среды, поддерживающей коррекционные мероприятия.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D:\рсв\для презы\Group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2" y="339538"/>
            <a:ext cx="1927225" cy="48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5" name="Google Shape;113;p21"/>
          <p:cNvSpPr txBox="1">
            <a:spLocks noChangeArrowheads="1"/>
          </p:cNvSpPr>
          <p:nvPr/>
        </p:nvSpPr>
        <p:spPr bwMode="auto">
          <a:xfrm>
            <a:off x="390524" y="349250"/>
            <a:ext cx="8366125" cy="10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800" b="1" dirty="0">
                <a:latin typeface="Montserrat" panose="00000500000000000000" pitchFamily="2" charset="0"/>
                <a:sym typeface="Montserrat" panose="00000500000000000000" pitchFamily="2" charset="0"/>
              </a:rPr>
              <a:t>Бизнес-модель</a:t>
            </a:r>
          </a:p>
          <a:p>
            <a:pPr eaLnBrk="1" hangingPunct="1"/>
            <a:r>
              <a:rPr lang="ru-RU" altLang="ru-RU" sz="1800" dirty="0">
                <a:latin typeface="Montserrat" panose="00000500000000000000" pitchFamily="2" charset="0"/>
                <a:sym typeface="Montserrat" panose="00000500000000000000" pitchFamily="2" charset="0"/>
              </a:rPr>
              <a:t>За счет чего вы зарабатываете</a:t>
            </a:r>
          </a:p>
          <a:p>
            <a:pPr eaLnBrk="1" hangingPunct="1"/>
            <a:endParaRPr lang="ru-RU" altLang="ru-RU" sz="1800" dirty="0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pic>
        <p:nvPicPr>
          <p:cNvPr id="5" name="Picture 3" descr="D:\рсв\для презы\image 2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10335"/>
            <a:ext cx="45053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рсв\для презы\Group 173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32" y="170583"/>
            <a:ext cx="914617" cy="50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52426" y="3195796"/>
            <a:ext cx="65936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9190" algn="l"/>
              </a:tabLst>
            </a:pPr>
            <a:r>
              <a:rPr lang="ru-RU" spc="-20" dirty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2847975" algn="l"/>
              </a:tabLst>
            </a:pPr>
            <a:r>
              <a:rPr lang="ru-RU" dirty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rPr>
              <a:t>Указать </a:t>
            </a:r>
            <a:r>
              <a:rPr lang="ru-RU" dirty="0">
                <a:solidFill>
                  <a:srgbClr val="FF0000"/>
                </a:solidFill>
                <a:latin typeface="Microsoft Sans Serif" panose="020B0604020202020204"/>
                <a:cs typeface="Microsoft Sans Serif" panose="020B0604020202020204"/>
              </a:rPr>
              <a:t>размер суммы </a:t>
            </a:r>
            <a:r>
              <a:rPr lang="ru-RU" dirty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rPr>
              <a:t>подписки для организаций и физ</a:t>
            </a:r>
            <a:r>
              <a:rPr lang="ru-RU" spc="-20" dirty="0">
                <a:solidFill>
                  <a:schemeClr val="tx1"/>
                </a:solidFill>
                <a:latin typeface="Microsoft Sans Serif" panose="020B0604020202020204"/>
                <a:cs typeface="Microsoft Sans Serif" panose="020B0604020202020204"/>
              </a:rPr>
              <a:t>.лиц - Р.И ?????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2847975" algn="l"/>
              </a:tabLst>
            </a:pPr>
            <a:r>
              <a:rPr lang="ru-RU" spc="-20" dirty="0">
                <a:solidFill>
                  <a:srgbClr val="FF0000"/>
                </a:solidFill>
                <a:latin typeface="Microsoft Sans Serif" panose="020B0604020202020204"/>
                <a:cs typeface="Microsoft Sans Serif" panose="020B0604020202020204"/>
              </a:rPr>
              <a:t>Нужно посмотреть у конкурентов на сайтах! </a:t>
            </a:r>
            <a:endParaRPr lang="ru-RU" dirty="0">
              <a:solidFill>
                <a:srgbClr val="FF0000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12" name="Рисунок 11"/>
          <p:cNvPicPr/>
          <p:nvPr/>
        </p:nvPicPr>
        <p:blipFill rotWithShape="1">
          <a:blip r:embed="rId6"/>
          <a:srcRect l="32068" t="29932" r="23356" b="27309"/>
          <a:stretch>
            <a:fillRect/>
          </a:stretch>
        </p:blipFill>
        <p:spPr bwMode="auto">
          <a:xfrm>
            <a:off x="390524" y="1049074"/>
            <a:ext cx="4231810" cy="214672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</Words>
  <Application>Microsoft Office PowerPoint</Application>
  <PresentationFormat>Экран (16:9)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Inter SemiBold</vt:lpstr>
      <vt:lpstr>Microsoft Sans Serif</vt:lpstr>
      <vt:lpstr>Montserrat</vt:lpstr>
      <vt:lpstr>Office Theme</vt:lpstr>
      <vt:lpstr>Цифровая игромастерская «Энгейм»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Цифровая игромастерская «Энгейм»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Ivan</cp:lastModifiedBy>
  <cp:revision>1</cp:revision>
  <dcterms:modified xsi:type="dcterms:W3CDTF">2025-10-31T05:07:17Z</dcterms:modified>
</cp:coreProperties>
</file>